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4"/>
  </p:sldMasterIdLst>
  <p:notesMasterIdLst>
    <p:notesMasterId r:id="rId14"/>
  </p:notesMasterIdLst>
  <p:sldIdLst>
    <p:sldId id="256" r:id="rId5"/>
    <p:sldId id="257" r:id="rId6"/>
    <p:sldId id="259" r:id="rId7"/>
    <p:sldId id="267" r:id="rId8"/>
    <p:sldId id="268" r:id="rId9"/>
    <p:sldId id="269" r:id="rId10"/>
    <p:sldId id="270" r:id="rId11"/>
    <p:sldId id="271"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8" autoAdjust="0"/>
  </p:normalViewPr>
  <p:slideViewPr>
    <p:cSldViewPr snapToGrid="0" showGuides="1">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2_2" csCatId="accent2" phldr="1"/>
      <dgm:spPr/>
      <dgm:t>
        <a:bodyPr/>
        <a:lstStyle/>
        <a:p>
          <a:endParaRPr lang="en-US"/>
        </a:p>
      </dgm:t>
    </dgm:pt>
    <dgm:pt modelId="{AACEAFD5-63CF-4AFC-B46F-BE086C5D447C}">
      <dgm:prSet phldrT="[Text]"/>
      <dgm:spPr/>
      <dgm:t>
        <a:bodyPr/>
        <a:lstStyle/>
        <a:p>
          <a:r>
            <a:rPr lang="en-US" b="1" dirty="0">
              <a:solidFill>
                <a:schemeClr val="tx1"/>
              </a:solidFill>
            </a:rPr>
            <a:t>Practices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Shadow a farmer/rancher to experience the day-to-day operations an agriculturally based career. </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b="1" dirty="0">
              <a:solidFill>
                <a:schemeClr val="tx1"/>
              </a:solidFill>
            </a:rPr>
            <a:t>Small Animal Management</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Shadow a local veterinarian through volunteer activities. </a:t>
          </a:r>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b="1" dirty="0">
              <a:solidFill>
                <a:schemeClr val="tx1"/>
              </a:solidFill>
            </a:rPr>
            <a:t>Livestock Production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FFA Supervised Agriculture Experiences through volunteer at local livestock production and containment facilities. </a:t>
          </a:r>
          <a:endParaRPr lang="en-US"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4045C00-D6AB-40F4-A0EC-3849807FC88D}">
      <dgm:prSet phldrT="[Text]"/>
      <dgm:spPr/>
      <dgm:t>
        <a:bodyPr/>
        <a:lstStyle/>
        <a:p>
          <a:r>
            <a:rPr lang="en-US" b="1" dirty="0">
              <a:solidFill>
                <a:schemeClr val="tx1"/>
              </a:solidFill>
            </a:rPr>
            <a:t>Advanced Animal Science</a:t>
          </a:r>
        </a:p>
      </dgm:t>
    </dgm:pt>
    <dgm:pt modelId="{A2CB37B5-FB6A-4368-A045-E1C65615D546}" type="parTrans" cxnId="{8EF80596-2994-4771-892F-2C4772D8D458}">
      <dgm:prSet/>
      <dgm:spPr/>
      <dgm:t>
        <a:bodyPr/>
        <a:lstStyle/>
        <a:p>
          <a:endParaRPr lang="en-US"/>
        </a:p>
      </dgm:t>
    </dgm:pt>
    <dgm:pt modelId="{559D8C62-0929-418F-8097-53D2F0DBCF2B}" type="sibTrans" cxnId="{8EF80596-2994-4771-892F-2C4772D8D458}">
      <dgm:prSet/>
      <dgm:spPr/>
      <dgm:t>
        <a:bodyPr/>
        <a:lstStyle/>
        <a:p>
          <a:endParaRPr lang="en-US"/>
        </a:p>
      </dgm:t>
    </dgm:pt>
    <dgm:pt modelId="{02FFBBB1-DBC1-448B-B0B3-D48D66FE7872}">
      <dgm:prSet phldrT="[Text]"/>
      <dgm:spPr/>
      <dgm:t>
        <a:bodyPr/>
        <a:lstStyle/>
        <a:p>
          <a:r>
            <a:rPr lang="en-US" b="0" i="0" u="none" dirty="0"/>
            <a:t>FFA Supervised Agricultural Experiences at local livestock production and containment facilities.  </a:t>
          </a:r>
          <a:endParaRPr lang="en-US" dirty="0"/>
        </a:p>
      </dgm:t>
    </dgm:pt>
    <dgm:pt modelId="{98A22385-858C-4F07-A4D6-9A0E8D8E5927}" type="parTrans" cxnId="{56818DCB-8127-41B3-A8FA-9BB3C4AEEF60}">
      <dgm:prSet/>
      <dgm:spPr/>
      <dgm:t>
        <a:bodyPr/>
        <a:lstStyle/>
        <a:p>
          <a:endParaRPr lang="en-US"/>
        </a:p>
      </dgm:t>
    </dgm:pt>
    <dgm:pt modelId="{FC134796-1658-4344-B009-E1D5A472B390}" type="sibTrans" cxnId="{56818DCB-8127-41B3-A8FA-9BB3C4AEEF6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FA5B22E-3525-4682-A797-4EEA1EC22288}" type="pres">
      <dgm:prSet presAssocID="{9B090D9D-470E-46E2-AABB-0368A52481AA}" presName="space" presStyleCnt="0"/>
      <dgm:spPr/>
    </dgm:pt>
    <dgm:pt modelId="{EF2BACFB-EFD9-40A7-932B-293ABF85799E}" type="pres">
      <dgm:prSet presAssocID="{74045C00-D6AB-40F4-A0EC-3849807FC88D}" presName="composite" presStyleCnt="0"/>
      <dgm:spPr/>
    </dgm:pt>
    <dgm:pt modelId="{A653CF83-944B-4F9F-97BC-7B4E2900BD00}" type="pres">
      <dgm:prSet presAssocID="{74045C00-D6AB-40F4-A0EC-3849807FC88D}" presName="L" presStyleLbl="solidFgAcc1" presStyleIdx="3" presStyleCnt="4">
        <dgm:presLayoutVars>
          <dgm:chMax val="0"/>
          <dgm:chPref val="0"/>
        </dgm:presLayoutVars>
      </dgm:prSet>
      <dgm:spPr/>
    </dgm:pt>
    <dgm:pt modelId="{5D9FBDA1-4EAF-45D2-8A53-0ECF44915275}" type="pres">
      <dgm:prSet presAssocID="{74045C00-D6AB-40F4-A0EC-3849807FC88D}" presName="parTx" presStyleLbl="alignNode1" presStyleIdx="3" presStyleCnt="4">
        <dgm:presLayoutVars>
          <dgm:chMax val="0"/>
          <dgm:chPref val="0"/>
          <dgm:bulletEnabled val="1"/>
        </dgm:presLayoutVars>
      </dgm:prSet>
      <dgm:spPr/>
    </dgm:pt>
    <dgm:pt modelId="{7B79155E-B59E-4D4A-9B12-9D9165E4D8AF}" type="pres">
      <dgm:prSet presAssocID="{74045C00-D6AB-40F4-A0EC-3849807FC88D}" presName="desTx" presStyleLbl="revTx" presStyleIdx="3" presStyleCnt="4">
        <dgm:presLayoutVars>
          <dgm:chMax val="0"/>
          <dgm:chPref val="0"/>
          <dgm:bulletEnabled val="1"/>
        </dgm:presLayoutVars>
      </dgm:prSet>
      <dgm:spPr/>
    </dgm:pt>
    <dgm:pt modelId="{FE9DA7EE-69E5-41CB-9123-4C970163C09B}" type="pres">
      <dgm:prSet presAssocID="{74045C00-D6AB-40F4-A0EC-3849807FC88D}"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7A93692E-BCC1-411C-AEA9-A7194A20D7D2}" type="presOf" srcId="{02FFBBB1-DBC1-448B-B0B3-D48D66FE7872}" destId="{7B79155E-B59E-4D4A-9B12-9D9165E4D8A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2A53D869-2862-4264-B8B2-486EA39AB340}" type="presOf" srcId="{74045C00-D6AB-40F4-A0EC-3849807FC88D}" destId="{5D9FBDA1-4EAF-45D2-8A53-0ECF44915275}"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8EF80596-2994-4771-892F-2C4772D8D458}" srcId="{55C0B14E-AEA6-48D3-A387-ED4A3A3BF840}" destId="{74045C00-D6AB-40F4-A0EC-3849807FC88D}" srcOrd="3" destOrd="0" parTransId="{A2CB37B5-FB6A-4368-A045-E1C65615D546}" sibTransId="{559D8C62-0929-418F-8097-53D2F0DBCF2B}"/>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56818DCB-8127-41B3-A8FA-9BB3C4AEEF60}" srcId="{74045C00-D6AB-40F4-A0EC-3849807FC88D}" destId="{02FFBBB1-DBC1-448B-B0B3-D48D66FE7872}" srcOrd="0" destOrd="0" parTransId="{98A22385-858C-4F07-A4D6-9A0E8D8E5927}" sibTransId="{FC134796-1658-4344-B009-E1D5A472B390}"/>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55B8294-E8EB-4C2C-9BA1-181EA9661C18}" type="presParOf" srcId="{594BF422-752C-42F3-A230-3D0E6AE9A886}" destId="{FFA5B22E-3525-4682-A797-4EEA1EC22288}" srcOrd="5" destOrd="0" presId="urn:microsoft.com/office/officeart/2016/7/layout/AccentHomeChevronProcess"/>
    <dgm:cxn modelId="{130A0824-F243-47D3-AB10-5086834FB311}" type="presParOf" srcId="{594BF422-752C-42F3-A230-3D0E6AE9A886}" destId="{EF2BACFB-EFD9-40A7-932B-293ABF85799E}" srcOrd="6" destOrd="0" presId="urn:microsoft.com/office/officeart/2016/7/layout/AccentHomeChevronProcess"/>
    <dgm:cxn modelId="{4196290A-7295-4E28-B224-83672AE3F2A7}" type="presParOf" srcId="{EF2BACFB-EFD9-40A7-932B-293ABF85799E}" destId="{A653CF83-944B-4F9F-97BC-7B4E2900BD00}" srcOrd="0" destOrd="0" presId="urn:microsoft.com/office/officeart/2016/7/layout/AccentHomeChevronProcess"/>
    <dgm:cxn modelId="{485137D0-CEF7-4E76-91AE-FD6F3E1B56C8}" type="presParOf" srcId="{EF2BACFB-EFD9-40A7-932B-293ABF85799E}" destId="{5D9FBDA1-4EAF-45D2-8A53-0ECF44915275}" srcOrd="1" destOrd="0" presId="urn:microsoft.com/office/officeart/2016/7/layout/AccentHomeChevronProcess"/>
    <dgm:cxn modelId="{C128CA0F-BFFA-4415-81CD-BFC6B3F2259F}" type="presParOf" srcId="{EF2BACFB-EFD9-40A7-932B-293ABF85799E}" destId="{7B79155E-B59E-4D4A-9B12-9D9165E4D8AF}" srcOrd="2" destOrd="0" presId="urn:microsoft.com/office/officeart/2016/7/layout/AccentHomeChevronProcess"/>
    <dgm:cxn modelId="{9E65E2D7-944B-4DF8-BAB0-ED1C5269ACE0}" type="presParOf" srcId="{EF2BACFB-EFD9-40A7-932B-293ABF85799E}" destId="{FE9DA7EE-69E5-41CB-9123-4C970163C09B}"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2_2" csCatId="accent2" phldr="1"/>
      <dgm:spPr/>
      <dgm:t>
        <a:bodyPr/>
        <a:lstStyle/>
        <a:p>
          <a:endParaRPr lang="en-US"/>
        </a:p>
      </dgm:t>
    </dgm:pt>
    <dgm:pt modelId="{AACEAFD5-63CF-4AFC-B46F-BE086C5D447C}">
      <dgm:prSet phldrT="[Text]"/>
      <dgm:spPr/>
      <dgm:t>
        <a:bodyPr/>
        <a:lstStyle/>
        <a:p>
          <a:r>
            <a:rPr lang="en-US" b="1" dirty="0">
              <a:solidFill>
                <a:schemeClr val="tx1"/>
              </a:solidFill>
            </a:rPr>
            <a:t>Principles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Business Professionals of America</a:t>
          </a:r>
        </a:p>
        <a:p>
          <a:r>
            <a:rPr lang="en-US" b="0" i="0" u="none" dirty="0"/>
            <a:t>Future Business Leader of America</a:t>
          </a:r>
        </a:p>
        <a:p>
          <a:r>
            <a:rPr lang="en-US" b="0" i="0" u="none" dirty="0"/>
            <a:t>Shadow online or in person business operations and/or professional accountants. </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b="1" dirty="0">
              <a:solidFill>
                <a:schemeClr val="tx1"/>
              </a:solidFill>
            </a:rPr>
            <a:t>Accounting 1</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Shadow a local accountant and/or loan officer at the local bank.  Provide volunteer services to local accountant and/or loan officer at the local bank. </a:t>
          </a:r>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b="1" dirty="0">
              <a:solidFill>
                <a:schemeClr val="tx1"/>
              </a:solidFill>
            </a:rPr>
            <a:t>Accounting 2</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Internship with local accounting firm</a:t>
          </a:r>
        </a:p>
        <a:p>
          <a:r>
            <a:rPr lang="en-US" b="0" i="0" u="none" dirty="0"/>
            <a:t>Microsoft Office Specialist certifications</a:t>
          </a:r>
        </a:p>
        <a:p>
          <a:r>
            <a:rPr lang="en-US" dirty="0"/>
            <a:t>Volunteer at local businesses to Intern with O’Donnell ISD business office and Lynn County Hospital District Clinic.</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4045C00-D6AB-40F4-A0EC-3849807FC88D}">
      <dgm:prSet phldrT="[Text]"/>
      <dgm:spPr/>
      <dgm:t>
        <a:bodyPr/>
        <a:lstStyle/>
        <a:p>
          <a:r>
            <a:rPr lang="en-US" b="1" dirty="0">
              <a:solidFill>
                <a:schemeClr val="tx1"/>
              </a:solidFill>
            </a:rPr>
            <a:t>Other</a:t>
          </a:r>
        </a:p>
      </dgm:t>
    </dgm:pt>
    <dgm:pt modelId="{A2CB37B5-FB6A-4368-A045-E1C65615D546}" type="parTrans" cxnId="{8EF80596-2994-4771-892F-2C4772D8D458}">
      <dgm:prSet/>
      <dgm:spPr/>
      <dgm:t>
        <a:bodyPr/>
        <a:lstStyle/>
        <a:p>
          <a:endParaRPr lang="en-US"/>
        </a:p>
      </dgm:t>
    </dgm:pt>
    <dgm:pt modelId="{559D8C62-0929-418F-8097-53D2F0DBCF2B}" type="sibTrans" cxnId="{8EF80596-2994-4771-892F-2C4772D8D458}">
      <dgm:prSet/>
      <dgm:spPr/>
      <dgm:t>
        <a:bodyPr/>
        <a:lstStyle/>
        <a:p>
          <a:endParaRPr lang="en-US"/>
        </a:p>
      </dgm:t>
    </dgm:pt>
    <dgm:pt modelId="{02FFBBB1-DBC1-448B-B0B3-D48D66FE7872}">
      <dgm:prSet phldrT="[Text]"/>
      <dgm:spPr/>
      <dgm:t>
        <a:bodyPr/>
        <a:lstStyle/>
        <a:p>
          <a:r>
            <a:rPr lang="en-US" b="0" i="0" u="none" dirty="0"/>
            <a:t>Internship with local businesses including O’Donnell ISD, Lynn County Hospital District Clinic and Mayor’s offices.  </a:t>
          </a:r>
          <a:endParaRPr lang="en-US" dirty="0"/>
        </a:p>
      </dgm:t>
    </dgm:pt>
    <dgm:pt modelId="{98A22385-858C-4F07-A4D6-9A0E8D8E5927}" type="parTrans" cxnId="{56818DCB-8127-41B3-A8FA-9BB3C4AEEF60}">
      <dgm:prSet/>
      <dgm:spPr/>
      <dgm:t>
        <a:bodyPr/>
        <a:lstStyle/>
        <a:p>
          <a:endParaRPr lang="en-US"/>
        </a:p>
      </dgm:t>
    </dgm:pt>
    <dgm:pt modelId="{FC134796-1658-4344-B009-E1D5A472B390}" type="sibTrans" cxnId="{56818DCB-8127-41B3-A8FA-9BB3C4AEEF6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FA5B22E-3525-4682-A797-4EEA1EC22288}" type="pres">
      <dgm:prSet presAssocID="{9B090D9D-470E-46E2-AABB-0368A52481AA}" presName="space" presStyleCnt="0"/>
      <dgm:spPr/>
    </dgm:pt>
    <dgm:pt modelId="{EF2BACFB-EFD9-40A7-932B-293ABF85799E}" type="pres">
      <dgm:prSet presAssocID="{74045C00-D6AB-40F4-A0EC-3849807FC88D}" presName="composite" presStyleCnt="0"/>
      <dgm:spPr/>
    </dgm:pt>
    <dgm:pt modelId="{A653CF83-944B-4F9F-97BC-7B4E2900BD00}" type="pres">
      <dgm:prSet presAssocID="{74045C00-D6AB-40F4-A0EC-3849807FC88D}" presName="L" presStyleLbl="solidFgAcc1" presStyleIdx="3" presStyleCnt="4">
        <dgm:presLayoutVars>
          <dgm:chMax val="0"/>
          <dgm:chPref val="0"/>
        </dgm:presLayoutVars>
      </dgm:prSet>
      <dgm:spPr/>
    </dgm:pt>
    <dgm:pt modelId="{5D9FBDA1-4EAF-45D2-8A53-0ECF44915275}" type="pres">
      <dgm:prSet presAssocID="{74045C00-D6AB-40F4-A0EC-3849807FC88D}" presName="parTx" presStyleLbl="alignNode1" presStyleIdx="3" presStyleCnt="4">
        <dgm:presLayoutVars>
          <dgm:chMax val="0"/>
          <dgm:chPref val="0"/>
          <dgm:bulletEnabled val="1"/>
        </dgm:presLayoutVars>
      </dgm:prSet>
      <dgm:spPr/>
    </dgm:pt>
    <dgm:pt modelId="{7B79155E-B59E-4D4A-9B12-9D9165E4D8AF}" type="pres">
      <dgm:prSet presAssocID="{74045C00-D6AB-40F4-A0EC-3849807FC88D}" presName="desTx" presStyleLbl="revTx" presStyleIdx="3" presStyleCnt="4">
        <dgm:presLayoutVars>
          <dgm:chMax val="0"/>
          <dgm:chPref val="0"/>
          <dgm:bulletEnabled val="1"/>
        </dgm:presLayoutVars>
      </dgm:prSet>
      <dgm:spPr/>
    </dgm:pt>
    <dgm:pt modelId="{FE9DA7EE-69E5-41CB-9123-4C970163C09B}" type="pres">
      <dgm:prSet presAssocID="{74045C00-D6AB-40F4-A0EC-3849807FC88D}"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7A93692E-BCC1-411C-AEA9-A7194A20D7D2}" type="presOf" srcId="{02FFBBB1-DBC1-448B-B0B3-D48D66FE7872}" destId="{7B79155E-B59E-4D4A-9B12-9D9165E4D8A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2A53D869-2862-4264-B8B2-486EA39AB340}" type="presOf" srcId="{74045C00-D6AB-40F4-A0EC-3849807FC88D}" destId="{5D9FBDA1-4EAF-45D2-8A53-0ECF44915275}"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8EF80596-2994-4771-892F-2C4772D8D458}" srcId="{55C0B14E-AEA6-48D3-A387-ED4A3A3BF840}" destId="{74045C00-D6AB-40F4-A0EC-3849807FC88D}" srcOrd="3" destOrd="0" parTransId="{A2CB37B5-FB6A-4368-A045-E1C65615D546}" sibTransId="{559D8C62-0929-418F-8097-53D2F0DBCF2B}"/>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56818DCB-8127-41B3-A8FA-9BB3C4AEEF60}" srcId="{74045C00-D6AB-40F4-A0EC-3849807FC88D}" destId="{02FFBBB1-DBC1-448B-B0B3-D48D66FE7872}" srcOrd="0" destOrd="0" parTransId="{98A22385-858C-4F07-A4D6-9A0E8D8E5927}" sibTransId="{FC134796-1658-4344-B009-E1D5A472B390}"/>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55B8294-E8EB-4C2C-9BA1-181EA9661C18}" type="presParOf" srcId="{594BF422-752C-42F3-A230-3D0E6AE9A886}" destId="{FFA5B22E-3525-4682-A797-4EEA1EC22288}" srcOrd="5" destOrd="0" presId="urn:microsoft.com/office/officeart/2016/7/layout/AccentHomeChevronProcess"/>
    <dgm:cxn modelId="{130A0824-F243-47D3-AB10-5086834FB311}" type="presParOf" srcId="{594BF422-752C-42F3-A230-3D0E6AE9A886}" destId="{EF2BACFB-EFD9-40A7-932B-293ABF85799E}" srcOrd="6" destOrd="0" presId="urn:microsoft.com/office/officeart/2016/7/layout/AccentHomeChevronProcess"/>
    <dgm:cxn modelId="{4196290A-7295-4E28-B224-83672AE3F2A7}" type="presParOf" srcId="{EF2BACFB-EFD9-40A7-932B-293ABF85799E}" destId="{A653CF83-944B-4F9F-97BC-7B4E2900BD00}" srcOrd="0" destOrd="0" presId="urn:microsoft.com/office/officeart/2016/7/layout/AccentHomeChevronProcess"/>
    <dgm:cxn modelId="{485137D0-CEF7-4E76-91AE-FD6F3E1B56C8}" type="presParOf" srcId="{EF2BACFB-EFD9-40A7-932B-293ABF85799E}" destId="{5D9FBDA1-4EAF-45D2-8A53-0ECF44915275}" srcOrd="1" destOrd="0" presId="urn:microsoft.com/office/officeart/2016/7/layout/AccentHomeChevronProcess"/>
    <dgm:cxn modelId="{C128CA0F-BFFA-4415-81CD-BFC6B3F2259F}" type="presParOf" srcId="{EF2BACFB-EFD9-40A7-932B-293ABF85799E}" destId="{7B79155E-B59E-4D4A-9B12-9D9165E4D8AF}" srcOrd="2" destOrd="0" presId="urn:microsoft.com/office/officeart/2016/7/layout/AccentHomeChevronProcess"/>
    <dgm:cxn modelId="{9E65E2D7-944B-4DF8-BAB0-ED1C5269ACE0}" type="presParOf" srcId="{EF2BACFB-EFD9-40A7-932B-293ABF85799E}" destId="{FE9DA7EE-69E5-41CB-9123-4C970163C09B}"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2_2" csCatId="accent2" phldr="1"/>
      <dgm:spPr/>
      <dgm:t>
        <a:bodyPr/>
        <a:lstStyle/>
        <a:p>
          <a:endParaRPr lang="en-US"/>
        </a:p>
      </dgm:t>
    </dgm:pt>
    <dgm:pt modelId="{AACEAFD5-63CF-4AFC-B46F-BE086C5D447C}">
      <dgm:prSet phldrT="[Text]"/>
      <dgm:spPr/>
      <dgm:t>
        <a:bodyPr/>
        <a:lstStyle/>
        <a:p>
          <a:r>
            <a:rPr lang="en-US" b="1" dirty="0">
              <a:solidFill>
                <a:schemeClr val="tx1"/>
              </a:solidFill>
            </a:rPr>
            <a:t>Principles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Business Professionals of America</a:t>
          </a:r>
        </a:p>
        <a:p>
          <a:r>
            <a:rPr lang="en-US" b="0" i="0" u="none" dirty="0"/>
            <a:t>Future Business Leader of America</a:t>
          </a:r>
        </a:p>
        <a:p>
          <a:r>
            <a:rPr lang="en-US" b="0" i="0" u="none" dirty="0"/>
            <a:t>Shadow online or in person business operations and/or professional accountants. </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b="1" dirty="0">
              <a:solidFill>
                <a:schemeClr val="tx1"/>
              </a:solidFill>
            </a:rPr>
            <a:t>Business Information Management 1</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Shadow a local accountant and/or loan officer at the local bank.  Provide volunteer services to local accountant and/or loan officer at the local bank. </a:t>
          </a:r>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b="1" dirty="0">
              <a:solidFill>
                <a:schemeClr val="tx1"/>
              </a:solidFill>
            </a:rPr>
            <a:t>Business Information Management 2</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Internship with local accounting firm</a:t>
          </a:r>
        </a:p>
        <a:p>
          <a:r>
            <a:rPr lang="en-US" b="0" i="0" u="none" dirty="0"/>
            <a:t>Microsoft Office Specialist certifications</a:t>
          </a:r>
        </a:p>
        <a:p>
          <a:r>
            <a:rPr lang="en-US" dirty="0"/>
            <a:t>Volunteer at local businesses to Intern with O’Donnell ISD business office and Lynn County Hospital District Clinic.</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4045C00-D6AB-40F4-A0EC-3849807FC88D}">
      <dgm:prSet phldrT="[Text]"/>
      <dgm:spPr/>
      <dgm:t>
        <a:bodyPr/>
        <a:lstStyle/>
        <a:p>
          <a:r>
            <a:rPr lang="en-US" b="1" dirty="0">
              <a:solidFill>
                <a:schemeClr val="tx1"/>
              </a:solidFill>
            </a:rPr>
            <a:t>Statistics and Business Decision Making</a:t>
          </a:r>
        </a:p>
      </dgm:t>
    </dgm:pt>
    <dgm:pt modelId="{A2CB37B5-FB6A-4368-A045-E1C65615D546}" type="parTrans" cxnId="{8EF80596-2994-4771-892F-2C4772D8D458}">
      <dgm:prSet/>
      <dgm:spPr/>
      <dgm:t>
        <a:bodyPr/>
        <a:lstStyle/>
        <a:p>
          <a:endParaRPr lang="en-US"/>
        </a:p>
      </dgm:t>
    </dgm:pt>
    <dgm:pt modelId="{559D8C62-0929-418F-8097-53D2F0DBCF2B}" type="sibTrans" cxnId="{8EF80596-2994-4771-892F-2C4772D8D458}">
      <dgm:prSet/>
      <dgm:spPr/>
      <dgm:t>
        <a:bodyPr/>
        <a:lstStyle/>
        <a:p>
          <a:endParaRPr lang="en-US"/>
        </a:p>
      </dgm:t>
    </dgm:pt>
    <dgm:pt modelId="{02FFBBB1-DBC1-448B-B0B3-D48D66FE7872}">
      <dgm:prSet phldrT="[Text]"/>
      <dgm:spPr/>
      <dgm:t>
        <a:bodyPr/>
        <a:lstStyle/>
        <a:p>
          <a:r>
            <a:rPr lang="en-US" b="0" i="0" u="none" dirty="0"/>
            <a:t>Internship with local businesses including O’Donnell ISD, Lynn County Hospital District Clinic and Mayor’s offices.  </a:t>
          </a:r>
          <a:endParaRPr lang="en-US" dirty="0"/>
        </a:p>
      </dgm:t>
    </dgm:pt>
    <dgm:pt modelId="{98A22385-858C-4F07-A4D6-9A0E8D8E5927}" type="parTrans" cxnId="{56818DCB-8127-41B3-A8FA-9BB3C4AEEF60}">
      <dgm:prSet/>
      <dgm:spPr/>
      <dgm:t>
        <a:bodyPr/>
        <a:lstStyle/>
        <a:p>
          <a:endParaRPr lang="en-US"/>
        </a:p>
      </dgm:t>
    </dgm:pt>
    <dgm:pt modelId="{FC134796-1658-4344-B009-E1D5A472B390}" type="sibTrans" cxnId="{56818DCB-8127-41B3-A8FA-9BB3C4AEEF6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FA5B22E-3525-4682-A797-4EEA1EC22288}" type="pres">
      <dgm:prSet presAssocID="{9B090D9D-470E-46E2-AABB-0368A52481AA}" presName="space" presStyleCnt="0"/>
      <dgm:spPr/>
    </dgm:pt>
    <dgm:pt modelId="{EF2BACFB-EFD9-40A7-932B-293ABF85799E}" type="pres">
      <dgm:prSet presAssocID="{74045C00-D6AB-40F4-A0EC-3849807FC88D}" presName="composite" presStyleCnt="0"/>
      <dgm:spPr/>
    </dgm:pt>
    <dgm:pt modelId="{A653CF83-944B-4F9F-97BC-7B4E2900BD00}" type="pres">
      <dgm:prSet presAssocID="{74045C00-D6AB-40F4-A0EC-3849807FC88D}" presName="L" presStyleLbl="solidFgAcc1" presStyleIdx="3" presStyleCnt="4">
        <dgm:presLayoutVars>
          <dgm:chMax val="0"/>
          <dgm:chPref val="0"/>
        </dgm:presLayoutVars>
      </dgm:prSet>
      <dgm:spPr/>
    </dgm:pt>
    <dgm:pt modelId="{5D9FBDA1-4EAF-45D2-8A53-0ECF44915275}" type="pres">
      <dgm:prSet presAssocID="{74045C00-D6AB-40F4-A0EC-3849807FC88D}" presName="parTx" presStyleLbl="alignNode1" presStyleIdx="3" presStyleCnt="4">
        <dgm:presLayoutVars>
          <dgm:chMax val="0"/>
          <dgm:chPref val="0"/>
          <dgm:bulletEnabled val="1"/>
        </dgm:presLayoutVars>
      </dgm:prSet>
      <dgm:spPr/>
    </dgm:pt>
    <dgm:pt modelId="{7B79155E-B59E-4D4A-9B12-9D9165E4D8AF}" type="pres">
      <dgm:prSet presAssocID="{74045C00-D6AB-40F4-A0EC-3849807FC88D}" presName="desTx" presStyleLbl="revTx" presStyleIdx="3" presStyleCnt="4">
        <dgm:presLayoutVars>
          <dgm:chMax val="0"/>
          <dgm:chPref val="0"/>
          <dgm:bulletEnabled val="1"/>
        </dgm:presLayoutVars>
      </dgm:prSet>
      <dgm:spPr/>
    </dgm:pt>
    <dgm:pt modelId="{FE9DA7EE-69E5-41CB-9123-4C970163C09B}" type="pres">
      <dgm:prSet presAssocID="{74045C00-D6AB-40F4-A0EC-3849807FC88D}"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7A93692E-BCC1-411C-AEA9-A7194A20D7D2}" type="presOf" srcId="{02FFBBB1-DBC1-448B-B0B3-D48D66FE7872}" destId="{7B79155E-B59E-4D4A-9B12-9D9165E4D8A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2A53D869-2862-4264-B8B2-486EA39AB340}" type="presOf" srcId="{74045C00-D6AB-40F4-A0EC-3849807FC88D}" destId="{5D9FBDA1-4EAF-45D2-8A53-0ECF44915275}"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8EF80596-2994-4771-892F-2C4772D8D458}" srcId="{55C0B14E-AEA6-48D3-A387-ED4A3A3BF840}" destId="{74045C00-D6AB-40F4-A0EC-3849807FC88D}" srcOrd="3" destOrd="0" parTransId="{A2CB37B5-FB6A-4368-A045-E1C65615D546}" sibTransId="{559D8C62-0929-418F-8097-53D2F0DBCF2B}"/>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56818DCB-8127-41B3-A8FA-9BB3C4AEEF60}" srcId="{74045C00-D6AB-40F4-A0EC-3849807FC88D}" destId="{02FFBBB1-DBC1-448B-B0B3-D48D66FE7872}" srcOrd="0" destOrd="0" parTransId="{98A22385-858C-4F07-A4D6-9A0E8D8E5927}" sibTransId="{FC134796-1658-4344-B009-E1D5A472B390}"/>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55B8294-E8EB-4C2C-9BA1-181EA9661C18}" type="presParOf" srcId="{594BF422-752C-42F3-A230-3D0E6AE9A886}" destId="{FFA5B22E-3525-4682-A797-4EEA1EC22288}" srcOrd="5" destOrd="0" presId="urn:microsoft.com/office/officeart/2016/7/layout/AccentHomeChevronProcess"/>
    <dgm:cxn modelId="{130A0824-F243-47D3-AB10-5086834FB311}" type="presParOf" srcId="{594BF422-752C-42F3-A230-3D0E6AE9A886}" destId="{EF2BACFB-EFD9-40A7-932B-293ABF85799E}" srcOrd="6" destOrd="0" presId="urn:microsoft.com/office/officeart/2016/7/layout/AccentHomeChevronProcess"/>
    <dgm:cxn modelId="{4196290A-7295-4E28-B224-83672AE3F2A7}" type="presParOf" srcId="{EF2BACFB-EFD9-40A7-932B-293ABF85799E}" destId="{A653CF83-944B-4F9F-97BC-7B4E2900BD00}" srcOrd="0" destOrd="0" presId="urn:microsoft.com/office/officeart/2016/7/layout/AccentHomeChevronProcess"/>
    <dgm:cxn modelId="{485137D0-CEF7-4E76-91AE-FD6F3E1B56C8}" type="presParOf" srcId="{EF2BACFB-EFD9-40A7-932B-293ABF85799E}" destId="{5D9FBDA1-4EAF-45D2-8A53-0ECF44915275}" srcOrd="1" destOrd="0" presId="urn:microsoft.com/office/officeart/2016/7/layout/AccentHomeChevronProcess"/>
    <dgm:cxn modelId="{C128CA0F-BFFA-4415-81CD-BFC6B3F2259F}" type="presParOf" srcId="{EF2BACFB-EFD9-40A7-932B-293ABF85799E}" destId="{7B79155E-B59E-4D4A-9B12-9D9165E4D8AF}" srcOrd="2" destOrd="0" presId="urn:microsoft.com/office/officeart/2016/7/layout/AccentHomeChevronProcess"/>
    <dgm:cxn modelId="{9E65E2D7-944B-4DF8-BAB0-ED1C5269ACE0}" type="presParOf" srcId="{EF2BACFB-EFD9-40A7-932B-293ABF85799E}" destId="{FE9DA7EE-69E5-41CB-9123-4C970163C09B}"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2_2" csCatId="accent2" phldr="1"/>
      <dgm:spPr/>
      <dgm:t>
        <a:bodyPr/>
        <a:lstStyle/>
        <a:p>
          <a:endParaRPr lang="en-US"/>
        </a:p>
      </dgm:t>
    </dgm:pt>
    <dgm:pt modelId="{AACEAFD5-63CF-4AFC-B46F-BE086C5D447C}">
      <dgm:prSet phldrT="[Text]"/>
      <dgm:spPr/>
      <dgm:t>
        <a:bodyPr/>
        <a:lstStyle/>
        <a:p>
          <a:r>
            <a:rPr lang="en-US" b="1" dirty="0">
              <a:solidFill>
                <a:schemeClr val="tx1"/>
              </a:solidFill>
            </a:rPr>
            <a:t>Principles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Shadow/Observe elementary and junior high classrooms</a:t>
          </a:r>
        </a:p>
        <a:p>
          <a:r>
            <a:rPr lang="en-US" b="0" i="0" u="none" dirty="0"/>
            <a:t>Join Family, Career and Community Leaders of America</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b="1" dirty="0">
              <a:solidFill>
                <a:schemeClr val="tx1"/>
              </a:solidFill>
            </a:rPr>
            <a:t>Instructional Practices</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Intern as a teaching assistant and/or tutor</a:t>
          </a:r>
        </a:p>
        <a:p>
          <a:r>
            <a:rPr lang="en-US" b="0" i="0" u="none" dirty="0"/>
            <a:t>Serve as a camp counselor after school hours</a:t>
          </a:r>
        </a:p>
        <a:p>
          <a:endParaRPr lang="en-US" b="0" i="0" u="none" dirty="0"/>
        </a:p>
        <a:p>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b="1" dirty="0">
              <a:solidFill>
                <a:schemeClr val="tx1"/>
              </a:solidFill>
            </a:rPr>
            <a:t>Practicum in Education and Training</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Intern as a teaching assistant and/or tutor</a:t>
          </a:r>
        </a:p>
        <a:p>
          <a:r>
            <a:rPr lang="en-US" b="0" i="0" u="none" dirty="0"/>
            <a:t>Serve as a camp counselor after school hours</a:t>
          </a:r>
        </a:p>
        <a:p>
          <a:r>
            <a:rPr lang="en-US" b="0" i="0" u="none" dirty="0"/>
            <a:t>Work with teachers do design lessons and project-based learning activities. </a:t>
          </a:r>
          <a:endParaRPr lang="en-US"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4045C00-D6AB-40F4-A0EC-3849807FC88D}">
      <dgm:prSet phldrT="[Text]"/>
      <dgm:spPr/>
      <dgm:t>
        <a:bodyPr/>
        <a:lstStyle/>
        <a:p>
          <a:r>
            <a:rPr lang="en-US" b="1" dirty="0">
              <a:solidFill>
                <a:schemeClr val="tx1"/>
              </a:solidFill>
            </a:rPr>
            <a:t>Practicum in Education and Training 2</a:t>
          </a:r>
        </a:p>
      </dgm:t>
    </dgm:pt>
    <dgm:pt modelId="{A2CB37B5-FB6A-4368-A045-E1C65615D546}" type="parTrans" cxnId="{8EF80596-2994-4771-892F-2C4772D8D458}">
      <dgm:prSet/>
      <dgm:spPr/>
      <dgm:t>
        <a:bodyPr/>
        <a:lstStyle/>
        <a:p>
          <a:endParaRPr lang="en-US"/>
        </a:p>
      </dgm:t>
    </dgm:pt>
    <dgm:pt modelId="{559D8C62-0929-418F-8097-53D2F0DBCF2B}" type="sibTrans" cxnId="{8EF80596-2994-4771-892F-2C4772D8D458}">
      <dgm:prSet/>
      <dgm:spPr/>
      <dgm:t>
        <a:bodyPr/>
        <a:lstStyle/>
        <a:p>
          <a:endParaRPr lang="en-US"/>
        </a:p>
      </dgm:t>
    </dgm:pt>
    <dgm:pt modelId="{02FFBBB1-DBC1-448B-B0B3-D48D66FE7872}">
      <dgm:prSet phldrT="[Text]"/>
      <dgm:spPr/>
      <dgm:t>
        <a:bodyPr/>
        <a:lstStyle/>
        <a:p>
          <a:r>
            <a:rPr lang="en-US" b="0" i="0" u="none" dirty="0"/>
            <a:t>Intern as teaching assistant and/or tutor</a:t>
          </a:r>
        </a:p>
        <a:p>
          <a:r>
            <a:rPr lang="en-US" b="0" i="0" u="none" dirty="0"/>
            <a:t>Serve as a camp counselor during and after school hours</a:t>
          </a:r>
        </a:p>
        <a:p>
          <a:r>
            <a:rPr lang="en-US" b="0" i="0" u="none" dirty="0"/>
            <a:t>Work with teachers to present lessons in classroom environments</a:t>
          </a:r>
          <a:endParaRPr lang="en-US" dirty="0"/>
        </a:p>
      </dgm:t>
    </dgm:pt>
    <dgm:pt modelId="{98A22385-858C-4F07-A4D6-9A0E8D8E5927}" type="parTrans" cxnId="{56818DCB-8127-41B3-A8FA-9BB3C4AEEF60}">
      <dgm:prSet/>
      <dgm:spPr/>
      <dgm:t>
        <a:bodyPr/>
        <a:lstStyle/>
        <a:p>
          <a:endParaRPr lang="en-US"/>
        </a:p>
      </dgm:t>
    </dgm:pt>
    <dgm:pt modelId="{FC134796-1658-4344-B009-E1D5A472B390}" type="sibTrans" cxnId="{56818DCB-8127-41B3-A8FA-9BB3C4AEEF6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FA5B22E-3525-4682-A797-4EEA1EC22288}" type="pres">
      <dgm:prSet presAssocID="{9B090D9D-470E-46E2-AABB-0368A52481AA}" presName="space" presStyleCnt="0"/>
      <dgm:spPr/>
    </dgm:pt>
    <dgm:pt modelId="{EF2BACFB-EFD9-40A7-932B-293ABF85799E}" type="pres">
      <dgm:prSet presAssocID="{74045C00-D6AB-40F4-A0EC-3849807FC88D}" presName="composite" presStyleCnt="0"/>
      <dgm:spPr/>
    </dgm:pt>
    <dgm:pt modelId="{A653CF83-944B-4F9F-97BC-7B4E2900BD00}" type="pres">
      <dgm:prSet presAssocID="{74045C00-D6AB-40F4-A0EC-3849807FC88D}" presName="L" presStyleLbl="solidFgAcc1" presStyleIdx="3" presStyleCnt="4">
        <dgm:presLayoutVars>
          <dgm:chMax val="0"/>
          <dgm:chPref val="0"/>
        </dgm:presLayoutVars>
      </dgm:prSet>
      <dgm:spPr/>
    </dgm:pt>
    <dgm:pt modelId="{5D9FBDA1-4EAF-45D2-8A53-0ECF44915275}" type="pres">
      <dgm:prSet presAssocID="{74045C00-D6AB-40F4-A0EC-3849807FC88D}" presName="parTx" presStyleLbl="alignNode1" presStyleIdx="3" presStyleCnt="4">
        <dgm:presLayoutVars>
          <dgm:chMax val="0"/>
          <dgm:chPref val="0"/>
          <dgm:bulletEnabled val="1"/>
        </dgm:presLayoutVars>
      </dgm:prSet>
      <dgm:spPr/>
    </dgm:pt>
    <dgm:pt modelId="{7B79155E-B59E-4D4A-9B12-9D9165E4D8AF}" type="pres">
      <dgm:prSet presAssocID="{74045C00-D6AB-40F4-A0EC-3849807FC88D}" presName="desTx" presStyleLbl="revTx" presStyleIdx="3" presStyleCnt="4">
        <dgm:presLayoutVars>
          <dgm:chMax val="0"/>
          <dgm:chPref val="0"/>
          <dgm:bulletEnabled val="1"/>
        </dgm:presLayoutVars>
      </dgm:prSet>
      <dgm:spPr/>
    </dgm:pt>
    <dgm:pt modelId="{FE9DA7EE-69E5-41CB-9123-4C970163C09B}" type="pres">
      <dgm:prSet presAssocID="{74045C00-D6AB-40F4-A0EC-3849807FC88D}"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7A93692E-BCC1-411C-AEA9-A7194A20D7D2}" type="presOf" srcId="{02FFBBB1-DBC1-448B-B0B3-D48D66FE7872}" destId="{7B79155E-B59E-4D4A-9B12-9D9165E4D8A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2A53D869-2862-4264-B8B2-486EA39AB340}" type="presOf" srcId="{74045C00-D6AB-40F4-A0EC-3849807FC88D}" destId="{5D9FBDA1-4EAF-45D2-8A53-0ECF44915275}"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8EF80596-2994-4771-892F-2C4772D8D458}" srcId="{55C0B14E-AEA6-48D3-A387-ED4A3A3BF840}" destId="{74045C00-D6AB-40F4-A0EC-3849807FC88D}" srcOrd="3" destOrd="0" parTransId="{A2CB37B5-FB6A-4368-A045-E1C65615D546}" sibTransId="{559D8C62-0929-418F-8097-53D2F0DBCF2B}"/>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56818DCB-8127-41B3-A8FA-9BB3C4AEEF60}" srcId="{74045C00-D6AB-40F4-A0EC-3849807FC88D}" destId="{02FFBBB1-DBC1-448B-B0B3-D48D66FE7872}" srcOrd="0" destOrd="0" parTransId="{98A22385-858C-4F07-A4D6-9A0E8D8E5927}" sibTransId="{FC134796-1658-4344-B009-E1D5A472B390}"/>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55B8294-E8EB-4C2C-9BA1-181EA9661C18}" type="presParOf" srcId="{594BF422-752C-42F3-A230-3D0E6AE9A886}" destId="{FFA5B22E-3525-4682-A797-4EEA1EC22288}" srcOrd="5" destOrd="0" presId="urn:microsoft.com/office/officeart/2016/7/layout/AccentHomeChevronProcess"/>
    <dgm:cxn modelId="{130A0824-F243-47D3-AB10-5086834FB311}" type="presParOf" srcId="{594BF422-752C-42F3-A230-3D0E6AE9A886}" destId="{EF2BACFB-EFD9-40A7-932B-293ABF85799E}" srcOrd="6" destOrd="0" presId="urn:microsoft.com/office/officeart/2016/7/layout/AccentHomeChevronProcess"/>
    <dgm:cxn modelId="{4196290A-7295-4E28-B224-83672AE3F2A7}" type="presParOf" srcId="{EF2BACFB-EFD9-40A7-932B-293ABF85799E}" destId="{A653CF83-944B-4F9F-97BC-7B4E2900BD00}" srcOrd="0" destOrd="0" presId="urn:microsoft.com/office/officeart/2016/7/layout/AccentHomeChevronProcess"/>
    <dgm:cxn modelId="{485137D0-CEF7-4E76-91AE-FD6F3E1B56C8}" type="presParOf" srcId="{EF2BACFB-EFD9-40A7-932B-293ABF85799E}" destId="{5D9FBDA1-4EAF-45D2-8A53-0ECF44915275}" srcOrd="1" destOrd="0" presId="urn:microsoft.com/office/officeart/2016/7/layout/AccentHomeChevronProcess"/>
    <dgm:cxn modelId="{C128CA0F-BFFA-4415-81CD-BFC6B3F2259F}" type="presParOf" srcId="{EF2BACFB-EFD9-40A7-932B-293ABF85799E}" destId="{7B79155E-B59E-4D4A-9B12-9D9165E4D8AF}" srcOrd="2" destOrd="0" presId="urn:microsoft.com/office/officeart/2016/7/layout/AccentHomeChevronProcess"/>
    <dgm:cxn modelId="{9E65E2D7-944B-4DF8-BAB0-ED1C5269ACE0}" type="presParOf" srcId="{EF2BACFB-EFD9-40A7-932B-293ABF85799E}" destId="{FE9DA7EE-69E5-41CB-9123-4C970163C09B}"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2_2" csCatId="accent2" phldr="1"/>
      <dgm:spPr/>
      <dgm:t>
        <a:bodyPr/>
        <a:lstStyle/>
        <a:p>
          <a:endParaRPr lang="en-US"/>
        </a:p>
      </dgm:t>
    </dgm:pt>
    <dgm:pt modelId="{AACEAFD5-63CF-4AFC-B46F-BE086C5D447C}">
      <dgm:prSet phldrT="[Text]"/>
      <dgm:spPr/>
      <dgm:t>
        <a:bodyPr/>
        <a:lstStyle/>
        <a:p>
          <a:r>
            <a:rPr lang="en-US" b="1" dirty="0">
              <a:solidFill>
                <a:schemeClr val="tx1"/>
              </a:solidFill>
            </a:rPr>
            <a:t>Principles</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Skills USA Exploration</a:t>
          </a:r>
        </a:p>
        <a:p>
          <a:r>
            <a:rPr lang="en-US" b="0" i="0" u="none" dirty="0"/>
            <a:t>Health Occupation Students of America</a:t>
          </a:r>
        </a:p>
        <a:p>
          <a:r>
            <a:rPr lang="en-US" b="0" i="0" u="none" dirty="0"/>
            <a:t>Shadow the school nurse</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b="1" dirty="0">
              <a:solidFill>
                <a:schemeClr val="tx1"/>
              </a:solidFill>
            </a:rPr>
            <a:t>Medical Terminology</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endParaRPr lang="en-US" b="0" i="0" u="none" dirty="0"/>
        </a:p>
        <a:p>
          <a:r>
            <a:rPr lang="en-US" b="0" i="0" u="none" dirty="0"/>
            <a:t>Assist the school nurse</a:t>
          </a:r>
        </a:p>
        <a:p>
          <a:r>
            <a:rPr lang="en-US" b="0" i="0" u="none" dirty="0"/>
            <a:t>Shadow the school nurse</a:t>
          </a:r>
        </a:p>
        <a:p>
          <a:endParaRPr lang="en-US" b="0" i="0" u="none" dirty="0"/>
        </a:p>
        <a:p>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b="1" dirty="0">
              <a:solidFill>
                <a:schemeClr val="tx1"/>
              </a:solidFill>
            </a:rPr>
            <a:t>Anatomy and Physiology</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Volunteer at the community wellness clinic, hospital, assisted living or nursing home</a:t>
          </a:r>
        </a:p>
        <a:p>
          <a:r>
            <a:rPr lang="en-US" b="0" i="0" u="none" dirty="0"/>
            <a:t>Assist the school nurse</a:t>
          </a:r>
          <a:endParaRPr lang="en-US"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4045C00-D6AB-40F4-A0EC-3849807FC88D}">
      <dgm:prSet phldrT="[Text]"/>
      <dgm:spPr/>
      <dgm:t>
        <a:bodyPr/>
        <a:lstStyle/>
        <a:p>
          <a:r>
            <a:rPr lang="en-US" b="1" dirty="0">
              <a:solidFill>
                <a:schemeClr val="tx1"/>
              </a:solidFill>
            </a:rPr>
            <a:t>Health Science Theory/Health Science Clinical</a:t>
          </a:r>
        </a:p>
      </dgm:t>
    </dgm:pt>
    <dgm:pt modelId="{A2CB37B5-FB6A-4368-A045-E1C65615D546}" type="parTrans" cxnId="{8EF80596-2994-4771-892F-2C4772D8D458}">
      <dgm:prSet/>
      <dgm:spPr/>
      <dgm:t>
        <a:bodyPr/>
        <a:lstStyle/>
        <a:p>
          <a:endParaRPr lang="en-US"/>
        </a:p>
      </dgm:t>
    </dgm:pt>
    <dgm:pt modelId="{559D8C62-0929-418F-8097-53D2F0DBCF2B}" type="sibTrans" cxnId="{8EF80596-2994-4771-892F-2C4772D8D458}">
      <dgm:prSet/>
      <dgm:spPr/>
      <dgm:t>
        <a:bodyPr/>
        <a:lstStyle/>
        <a:p>
          <a:endParaRPr lang="en-US"/>
        </a:p>
      </dgm:t>
    </dgm:pt>
    <dgm:pt modelId="{02FFBBB1-DBC1-448B-B0B3-D48D66FE7872}">
      <dgm:prSet phldrT="[Text]"/>
      <dgm:spPr/>
      <dgm:t>
        <a:bodyPr/>
        <a:lstStyle/>
        <a:p>
          <a:r>
            <a:rPr lang="en-US" b="0" i="0" u="none" dirty="0"/>
            <a:t>Intern at the community wellness clinic or hospital. </a:t>
          </a:r>
        </a:p>
        <a:p>
          <a:r>
            <a:rPr lang="en-US" b="0" i="0" u="none" dirty="0"/>
            <a:t>Complete rotations at the community wellness clinic or hospital</a:t>
          </a:r>
        </a:p>
      </dgm:t>
    </dgm:pt>
    <dgm:pt modelId="{98A22385-858C-4F07-A4D6-9A0E8D8E5927}" type="parTrans" cxnId="{56818DCB-8127-41B3-A8FA-9BB3C4AEEF60}">
      <dgm:prSet/>
      <dgm:spPr/>
      <dgm:t>
        <a:bodyPr/>
        <a:lstStyle/>
        <a:p>
          <a:endParaRPr lang="en-US"/>
        </a:p>
      </dgm:t>
    </dgm:pt>
    <dgm:pt modelId="{FC134796-1658-4344-B009-E1D5A472B390}" type="sibTrans" cxnId="{56818DCB-8127-41B3-A8FA-9BB3C4AEEF6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FA5B22E-3525-4682-A797-4EEA1EC22288}" type="pres">
      <dgm:prSet presAssocID="{9B090D9D-470E-46E2-AABB-0368A52481AA}" presName="space" presStyleCnt="0"/>
      <dgm:spPr/>
    </dgm:pt>
    <dgm:pt modelId="{EF2BACFB-EFD9-40A7-932B-293ABF85799E}" type="pres">
      <dgm:prSet presAssocID="{74045C00-D6AB-40F4-A0EC-3849807FC88D}" presName="composite" presStyleCnt="0"/>
      <dgm:spPr/>
    </dgm:pt>
    <dgm:pt modelId="{A653CF83-944B-4F9F-97BC-7B4E2900BD00}" type="pres">
      <dgm:prSet presAssocID="{74045C00-D6AB-40F4-A0EC-3849807FC88D}" presName="L" presStyleLbl="solidFgAcc1" presStyleIdx="3" presStyleCnt="4">
        <dgm:presLayoutVars>
          <dgm:chMax val="0"/>
          <dgm:chPref val="0"/>
        </dgm:presLayoutVars>
      </dgm:prSet>
      <dgm:spPr/>
    </dgm:pt>
    <dgm:pt modelId="{5D9FBDA1-4EAF-45D2-8A53-0ECF44915275}" type="pres">
      <dgm:prSet presAssocID="{74045C00-D6AB-40F4-A0EC-3849807FC88D}" presName="parTx" presStyleLbl="alignNode1" presStyleIdx="3" presStyleCnt="4">
        <dgm:presLayoutVars>
          <dgm:chMax val="0"/>
          <dgm:chPref val="0"/>
          <dgm:bulletEnabled val="1"/>
        </dgm:presLayoutVars>
      </dgm:prSet>
      <dgm:spPr/>
    </dgm:pt>
    <dgm:pt modelId="{7B79155E-B59E-4D4A-9B12-9D9165E4D8AF}" type="pres">
      <dgm:prSet presAssocID="{74045C00-D6AB-40F4-A0EC-3849807FC88D}" presName="desTx" presStyleLbl="revTx" presStyleIdx="3" presStyleCnt="4">
        <dgm:presLayoutVars>
          <dgm:chMax val="0"/>
          <dgm:chPref val="0"/>
          <dgm:bulletEnabled val="1"/>
        </dgm:presLayoutVars>
      </dgm:prSet>
      <dgm:spPr/>
    </dgm:pt>
    <dgm:pt modelId="{FE9DA7EE-69E5-41CB-9123-4C970163C09B}" type="pres">
      <dgm:prSet presAssocID="{74045C00-D6AB-40F4-A0EC-3849807FC88D}"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7A93692E-BCC1-411C-AEA9-A7194A20D7D2}" type="presOf" srcId="{02FFBBB1-DBC1-448B-B0B3-D48D66FE7872}" destId="{7B79155E-B59E-4D4A-9B12-9D9165E4D8A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2A53D869-2862-4264-B8B2-486EA39AB340}" type="presOf" srcId="{74045C00-D6AB-40F4-A0EC-3849807FC88D}" destId="{5D9FBDA1-4EAF-45D2-8A53-0ECF44915275}"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8EF80596-2994-4771-892F-2C4772D8D458}" srcId="{55C0B14E-AEA6-48D3-A387-ED4A3A3BF840}" destId="{74045C00-D6AB-40F4-A0EC-3849807FC88D}" srcOrd="3" destOrd="0" parTransId="{A2CB37B5-FB6A-4368-A045-E1C65615D546}" sibTransId="{559D8C62-0929-418F-8097-53D2F0DBCF2B}"/>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56818DCB-8127-41B3-A8FA-9BB3C4AEEF60}" srcId="{74045C00-D6AB-40F4-A0EC-3849807FC88D}" destId="{02FFBBB1-DBC1-448B-B0B3-D48D66FE7872}" srcOrd="0" destOrd="0" parTransId="{98A22385-858C-4F07-A4D6-9A0E8D8E5927}" sibTransId="{FC134796-1658-4344-B009-E1D5A472B390}"/>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55B8294-E8EB-4C2C-9BA1-181EA9661C18}" type="presParOf" srcId="{594BF422-752C-42F3-A230-3D0E6AE9A886}" destId="{FFA5B22E-3525-4682-A797-4EEA1EC22288}" srcOrd="5" destOrd="0" presId="urn:microsoft.com/office/officeart/2016/7/layout/AccentHomeChevronProcess"/>
    <dgm:cxn modelId="{130A0824-F243-47D3-AB10-5086834FB311}" type="presParOf" srcId="{594BF422-752C-42F3-A230-3D0E6AE9A886}" destId="{EF2BACFB-EFD9-40A7-932B-293ABF85799E}" srcOrd="6" destOrd="0" presId="urn:microsoft.com/office/officeart/2016/7/layout/AccentHomeChevronProcess"/>
    <dgm:cxn modelId="{4196290A-7295-4E28-B224-83672AE3F2A7}" type="presParOf" srcId="{EF2BACFB-EFD9-40A7-932B-293ABF85799E}" destId="{A653CF83-944B-4F9F-97BC-7B4E2900BD00}" srcOrd="0" destOrd="0" presId="urn:microsoft.com/office/officeart/2016/7/layout/AccentHomeChevronProcess"/>
    <dgm:cxn modelId="{485137D0-CEF7-4E76-91AE-FD6F3E1B56C8}" type="presParOf" srcId="{EF2BACFB-EFD9-40A7-932B-293ABF85799E}" destId="{5D9FBDA1-4EAF-45D2-8A53-0ECF44915275}" srcOrd="1" destOrd="0" presId="urn:microsoft.com/office/officeart/2016/7/layout/AccentHomeChevronProcess"/>
    <dgm:cxn modelId="{C128CA0F-BFFA-4415-81CD-BFC6B3F2259F}" type="presParOf" srcId="{EF2BACFB-EFD9-40A7-932B-293ABF85799E}" destId="{7B79155E-B59E-4D4A-9B12-9D9165E4D8AF}" srcOrd="2" destOrd="0" presId="urn:microsoft.com/office/officeart/2016/7/layout/AccentHomeChevronProcess"/>
    <dgm:cxn modelId="{9E65E2D7-944B-4DF8-BAB0-ED1C5269ACE0}" type="presParOf" srcId="{EF2BACFB-EFD9-40A7-932B-293ABF85799E}" destId="{FE9DA7EE-69E5-41CB-9123-4C970163C09B}"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6276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2829153"/>
          <a:ext cx="2705918" cy="652881"/>
        </a:xfrm>
        <a:prstGeom prst="homePlate">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Practices</a:t>
          </a:r>
        </a:p>
      </dsp:txBody>
      <dsp:txXfrm>
        <a:off x="8318" y="2829153"/>
        <a:ext cx="2624308" cy="652881"/>
      </dsp:txXfrm>
    </dsp:sp>
    <dsp:sp modelId="{810D7AA7-A541-4507-BE7F-36CCF210089F}">
      <dsp:nvSpPr>
        <dsp:cNvPr id="0" name=""/>
        <dsp:cNvSpPr/>
      </dsp:nvSpPr>
      <dsp:spPr>
        <a:xfrm>
          <a:off x="224791"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Shadow a farmer/rancher to experience the day-to-day operations an agriculturally based career. </a:t>
          </a:r>
          <a:endParaRPr lang="en-US" sz="1300" kern="1200" dirty="0"/>
        </a:p>
      </dsp:txBody>
      <dsp:txXfrm>
        <a:off x="224791" y="1000392"/>
        <a:ext cx="2197205" cy="1698876"/>
      </dsp:txXfrm>
    </dsp:sp>
    <dsp:sp modelId="{E41E7729-FD3F-426D-804C-45BD60BD762D}">
      <dsp:nvSpPr>
        <dsp:cNvPr id="0" name=""/>
        <dsp:cNvSpPr/>
      </dsp:nvSpPr>
      <dsp:spPr>
        <a:xfrm rot="5400000">
          <a:off x="1734914"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Small Animal Management</a:t>
          </a:r>
        </a:p>
      </dsp:txBody>
      <dsp:txXfrm>
        <a:off x="2769219" y="2829153"/>
        <a:ext cx="2379478" cy="652881"/>
      </dsp:txXfrm>
    </dsp:sp>
    <dsp:sp modelId="{5E07F9E4-149C-4A89-848F-4ABDD305F0C5}">
      <dsp:nvSpPr>
        <dsp:cNvPr id="0" name=""/>
        <dsp:cNvSpPr/>
      </dsp:nvSpPr>
      <dsp:spPr>
        <a:xfrm>
          <a:off x="2822473"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Shadow a local veterinarian through volunteer activities. </a:t>
          </a:r>
          <a:endParaRPr lang="en-US" sz="1300" kern="1200" dirty="0"/>
        </a:p>
      </dsp:txBody>
      <dsp:txXfrm>
        <a:off x="2822473" y="1000392"/>
        <a:ext cx="2197205" cy="1324011"/>
      </dsp:txXfrm>
    </dsp:sp>
    <dsp:sp modelId="{473F2067-7126-4D56-A328-5A8CFD3D8D52}">
      <dsp:nvSpPr>
        <dsp:cNvPr id="0" name=""/>
        <dsp:cNvSpPr/>
      </dsp:nvSpPr>
      <dsp:spPr>
        <a:xfrm rot="5400000">
          <a:off x="4332595"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Livestock Production</a:t>
          </a:r>
        </a:p>
      </dsp:txBody>
      <dsp:txXfrm>
        <a:off x="5366901" y="2829153"/>
        <a:ext cx="2379478" cy="652881"/>
      </dsp:txXfrm>
    </dsp:sp>
    <dsp:sp modelId="{FD7B29F2-0D66-4B4B-BC8A-82DA23575305}">
      <dsp:nvSpPr>
        <dsp:cNvPr id="0" name=""/>
        <dsp:cNvSpPr/>
      </dsp:nvSpPr>
      <dsp:spPr>
        <a:xfrm>
          <a:off x="5420155"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FFA Supervised Agriculture Experiences through volunteer at local livestock production and containment facilities. </a:t>
          </a:r>
          <a:endParaRPr lang="en-US" sz="1300" kern="1200" dirty="0"/>
        </a:p>
      </dsp:txBody>
      <dsp:txXfrm>
        <a:off x="5420155" y="1000392"/>
        <a:ext cx="2197205" cy="1324011"/>
      </dsp:txXfrm>
    </dsp:sp>
    <dsp:sp modelId="{A653CF83-944B-4F9F-97BC-7B4E2900BD00}">
      <dsp:nvSpPr>
        <dsp:cNvPr id="0" name=""/>
        <dsp:cNvSpPr/>
      </dsp:nvSpPr>
      <dsp:spPr>
        <a:xfrm rot="5400000">
          <a:off x="693027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FBDA1-4EAF-45D2-8A53-0ECF44915275}">
      <dsp:nvSpPr>
        <dsp:cNvPr id="0" name=""/>
        <dsp:cNvSpPr/>
      </dsp:nvSpPr>
      <dsp:spPr>
        <a:xfrm>
          <a:off x="7801363"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Advanced Animal Science</a:t>
          </a:r>
        </a:p>
      </dsp:txBody>
      <dsp:txXfrm>
        <a:off x="7964583" y="2829153"/>
        <a:ext cx="2379478" cy="652881"/>
      </dsp:txXfrm>
    </dsp:sp>
    <dsp:sp modelId="{7B79155E-B59E-4D4A-9B12-9D9165E4D8AF}">
      <dsp:nvSpPr>
        <dsp:cNvPr id="0" name=""/>
        <dsp:cNvSpPr/>
      </dsp:nvSpPr>
      <dsp:spPr>
        <a:xfrm>
          <a:off x="8017836"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FFA Supervised Agricultural Experiences at local livestock production and containment facilities.  </a:t>
          </a:r>
          <a:endParaRPr lang="en-US" sz="1300" kern="1200" dirty="0"/>
        </a:p>
      </dsp:txBody>
      <dsp:txXfrm>
        <a:off x="8017836" y="1000392"/>
        <a:ext cx="2197205" cy="1324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6276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2829153"/>
          <a:ext cx="2705918" cy="652881"/>
        </a:xfrm>
        <a:prstGeom prst="homePlate">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Principles</a:t>
          </a:r>
        </a:p>
      </dsp:txBody>
      <dsp:txXfrm>
        <a:off x="8318" y="2829153"/>
        <a:ext cx="2624308" cy="652881"/>
      </dsp:txXfrm>
    </dsp:sp>
    <dsp:sp modelId="{810D7AA7-A541-4507-BE7F-36CCF210089F}">
      <dsp:nvSpPr>
        <dsp:cNvPr id="0" name=""/>
        <dsp:cNvSpPr/>
      </dsp:nvSpPr>
      <dsp:spPr>
        <a:xfrm>
          <a:off x="224791"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Business Professionals of America</a:t>
          </a:r>
        </a:p>
        <a:p>
          <a:pPr marL="0" lvl="0" indent="0" algn="l" defTabSz="488950">
            <a:lnSpc>
              <a:spcPct val="90000"/>
            </a:lnSpc>
            <a:spcBef>
              <a:spcPct val="0"/>
            </a:spcBef>
            <a:spcAft>
              <a:spcPct val="35000"/>
            </a:spcAft>
            <a:buNone/>
          </a:pPr>
          <a:r>
            <a:rPr lang="en-US" sz="1100" b="0" i="0" u="none" kern="1200" dirty="0"/>
            <a:t>Future Business Leader of America</a:t>
          </a:r>
        </a:p>
        <a:p>
          <a:pPr marL="0" lvl="0" indent="0" algn="l" defTabSz="488950">
            <a:lnSpc>
              <a:spcPct val="90000"/>
            </a:lnSpc>
            <a:spcBef>
              <a:spcPct val="0"/>
            </a:spcBef>
            <a:spcAft>
              <a:spcPct val="35000"/>
            </a:spcAft>
            <a:buNone/>
          </a:pPr>
          <a:r>
            <a:rPr lang="en-US" sz="1100" b="0" i="0" u="none" kern="1200" dirty="0"/>
            <a:t>Shadow online or in person business operations and/or professional accountants. </a:t>
          </a:r>
          <a:endParaRPr lang="en-US" sz="1100" kern="1200" dirty="0"/>
        </a:p>
      </dsp:txBody>
      <dsp:txXfrm>
        <a:off x="224791" y="1000392"/>
        <a:ext cx="2197205" cy="1324011"/>
      </dsp:txXfrm>
    </dsp:sp>
    <dsp:sp modelId="{E41E7729-FD3F-426D-804C-45BD60BD762D}">
      <dsp:nvSpPr>
        <dsp:cNvPr id="0" name=""/>
        <dsp:cNvSpPr/>
      </dsp:nvSpPr>
      <dsp:spPr>
        <a:xfrm rot="5400000">
          <a:off x="1734914"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Accounting 1</a:t>
          </a:r>
        </a:p>
      </dsp:txBody>
      <dsp:txXfrm>
        <a:off x="2769219" y="2829153"/>
        <a:ext cx="2379478" cy="652881"/>
      </dsp:txXfrm>
    </dsp:sp>
    <dsp:sp modelId="{5E07F9E4-149C-4A89-848F-4ABDD305F0C5}">
      <dsp:nvSpPr>
        <dsp:cNvPr id="0" name=""/>
        <dsp:cNvSpPr/>
      </dsp:nvSpPr>
      <dsp:spPr>
        <a:xfrm>
          <a:off x="2822473"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Shadow a local accountant and/or loan officer at the local bank.  Provide volunteer services to local accountant and/or loan officer at the local bank. </a:t>
          </a:r>
          <a:endParaRPr lang="en-US" sz="1100" kern="1200" dirty="0"/>
        </a:p>
      </dsp:txBody>
      <dsp:txXfrm>
        <a:off x="2822473" y="1000392"/>
        <a:ext cx="2197205" cy="1324011"/>
      </dsp:txXfrm>
    </dsp:sp>
    <dsp:sp modelId="{473F2067-7126-4D56-A328-5A8CFD3D8D52}">
      <dsp:nvSpPr>
        <dsp:cNvPr id="0" name=""/>
        <dsp:cNvSpPr/>
      </dsp:nvSpPr>
      <dsp:spPr>
        <a:xfrm rot="5400000">
          <a:off x="4332595"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Accounting 2</a:t>
          </a:r>
        </a:p>
      </dsp:txBody>
      <dsp:txXfrm>
        <a:off x="5366901" y="2829153"/>
        <a:ext cx="2379478" cy="652881"/>
      </dsp:txXfrm>
    </dsp:sp>
    <dsp:sp modelId="{FD7B29F2-0D66-4B4B-BC8A-82DA23575305}">
      <dsp:nvSpPr>
        <dsp:cNvPr id="0" name=""/>
        <dsp:cNvSpPr/>
      </dsp:nvSpPr>
      <dsp:spPr>
        <a:xfrm>
          <a:off x="5420155"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Internship with local accounting firm</a:t>
          </a:r>
        </a:p>
        <a:p>
          <a:pPr marL="0" lvl="0" indent="0" algn="l" defTabSz="488950">
            <a:lnSpc>
              <a:spcPct val="90000"/>
            </a:lnSpc>
            <a:spcBef>
              <a:spcPct val="0"/>
            </a:spcBef>
            <a:spcAft>
              <a:spcPct val="35000"/>
            </a:spcAft>
            <a:buNone/>
          </a:pPr>
          <a:r>
            <a:rPr lang="en-US" sz="1100" b="0" i="0" u="none" kern="1200" dirty="0"/>
            <a:t>Microsoft Office Specialist certifications</a:t>
          </a:r>
        </a:p>
        <a:p>
          <a:pPr marL="0" lvl="0" indent="0" algn="l" defTabSz="488950">
            <a:lnSpc>
              <a:spcPct val="90000"/>
            </a:lnSpc>
            <a:spcBef>
              <a:spcPct val="0"/>
            </a:spcBef>
            <a:spcAft>
              <a:spcPct val="35000"/>
            </a:spcAft>
            <a:buNone/>
          </a:pPr>
          <a:r>
            <a:rPr lang="en-US" sz="1100" kern="1200" dirty="0"/>
            <a:t>Volunteer at local businesses to Intern with O’Donnell ISD business office and Lynn County Hospital District Clinic.</a:t>
          </a:r>
        </a:p>
      </dsp:txBody>
      <dsp:txXfrm>
        <a:off x="5420155" y="1000392"/>
        <a:ext cx="2197205" cy="1324011"/>
      </dsp:txXfrm>
    </dsp:sp>
    <dsp:sp modelId="{A653CF83-944B-4F9F-97BC-7B4E2900BD00}">
      <dsp:nvSpPr>
        <dsp:cNvPr id="0" name=""/>
        <dsp:cNvSpPr/>
      </dsp:nvSpPr>
      <dsp:spPr>
        <a:xfrm rot="5400000">
          <a:off x="693027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FBDA1-4EAF-45D2-8A53-0ECF44915275}">
      <dsp:nvSpPr>
        <dsp:cNvPr id="0" name=""/>
        <dsp:cNvSpPr/>
      </dsp:nvSpPr>
      <dsp:spPr>
        <a:xfrm>
          <a:off x="7801363"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Other</a:t>
          </a:r>
        </a:p>
      </dsp:txBody>
      <dsp:txXfrm>
        <a:off x="7964583" y="2829153"/>
        <a:ext cx="2379478" cy="652881"/>
      </dsp:txXfrm>
    </dsp:sp>
    <dsp:sp modelId="{7B79155E-B59E-4D4A-9B12-9D9165E4D8AF}">
      <dsp:nvSpPr>
        <dsp:cNvPr id="0" name=""/>
        <dsp:cNvSpPr/>
      </dsp:nvSpPr>
      <dsp:spPr>
        <a:xfrm>
          <a:off x="8017836"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Internship with local businesses including O’Donnell ISD, Lynn County Hospital District Clinic and Mayor’s offices.  </a:t>
          </a:r>
          <a:endParaRPr lang="en-US" sz="1100" kern="1200" dirty="0"/>
        </a:p>
      </dsp:txBody>
      <dsp:txXfrm>
        <a:off x="8017836" y="1000392"/>
        <a:ext cx="2197205" cy="13240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6276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2829153"/>
          <a:ext cx="2705918" cy="652881"/>
        </a:xfrm>
        <a:prstGeom prst="homePlate">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Principles</a:t>
          </a:r>
        </a:p>
      </dsp:txBody>
      <dsp:txXfrm>
        <a:off x="8318" y="2829153"/>
        <a:ext cx="2624308" cy="652881"/>
      </dsp:txXfrm>
    </dsp:sp>
    <dsp:sp modelId="{810D7AA7-A541-4507-BE7F-36CCF210089F}">
      <dsp:nvSpPr>
        <dsp:cNvPr id="0" name=""/>
        <dsp:cNvSpPr/>
      </dsp:nvSpPr>
      <dsp:spPr>
        <a:xfrm>
          <a:off x="224791"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Business Professionals of America</a:t>
          </a:r>
        </a:p>
        <a:p>
          <a:pPr marL="0" lvl="0" indent="0" algn="l" defTabSz="488950">
            <a:lnSpc>
              <a:spcPct val="90000"/>
            </a:lnSpc>
            <a:spcBef>
              <a:spcPct val="0"/>
            </a:spcBef>
            <a:spcAft>
              <a:spcPct val="35000"/>
            </a:spcAft>
            <a:buNone/>
          </a:pPr>
          <a:r>
            <a:rPr lang="en-US" sz="1100" b="0" i="0" u="none" kern="1200" dirty="0"/>
            <a:t>Future Business Leader of America</a:t>
          </a:r>
        </a:p>
        <a:p>
          <a:pPr marL="0" lvl="0" indent="0" algn="l" defTabSz="488950">
            <a:lnSpc>
              <a:spcPct val="90000"/>
            </a:lnSpc>
            <a:spcBef>
              <a:spcPct val="0"/>
            </a:spcBef>
            <a:spcAft>
              <a:spcPct val="35000"/>
            </a:spcAft>
            <a:buNone/>
          </a:pPr>
          <a:r>
            <a:rPr lang="en-US" sz="1100" b="0" i="0" u="none" kern="1200" dirty="0"/>
            <a:t>Shadow online or in person business operations and/or professional accountants. </a:t>
          </a:r>
          <a:endParaRPr lang="en-US" sz="1100" kern="1200" dirty="0"/>
        </a:p>
      </dsp:txBody>
      <dsp:txXfrm>
        <a:off x="224791" y="1000392"/>
        <a:ext cx="2197205" cy="1698876"/>
      </dsp:txXfrm>
    </dsp:sp>
    <dsp:sp modelId="{E41E7729-FD3F-426D-804C-45BD60BD762D}">
      <dsp:nvSpPr>
        <dsp:cNvPr id="0" name=""/>
        <dsp:cNvSpPr/>
      </dsp:nvSpPr>
      <dsp:spPr>
        <a:xfrm rot="5400000">
          <a:off x="1734914"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Business Information Management 1</a:t>
          </a:r>
        </a:p>
      </dsp:txBody>
      <dsp:txXfrm>
        <a:off x="2769219" y="2829153"/>
        <a:ext cx="2379478" cy="652881"/>
      </dsp:txXfrm>
    </dsp:sp>
    <dsp:sp modelId="{5E07F9E4-149C-4A89-848F-4ABDD305F0C5}">
      <dsp:nvSpPr>
        <dsp:cNvPr id="0" name=""/>
        <dsp:cNvSpPr/>
      </dsp:nvSpPr>
      <dsp:spPr>
        <a:xfrm>
          <a:off x="2822473"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Shadow a local accountant and/or loan officer at the local bank.  Provide volunteer services to local accountant and/or loan officer at the local bank. </a:t>
          </a:r>
          <a:endParaRPr lang="en-US" sz="1100" kern="1200" dirty="0"/>
        </a:p>
      </dsp:txBody>
      <dsp:txXfrm>
        <a:off x="2822473" y="1000392"/>
        <a:ext cx="2197205" cy="1324011"/>
      </dsp:txXfrm>
    </dsp:sp>
    <dsp:sp modelId="{473F2067-7126-4D56-A328-5A8CFD3D8D52}">
      <dsp:nvSpPr>
        <dsp:cNvPr id="0" name=""/>
        <dsp:cNvSpPr/>
      </dsp:nvSpPr>
      <dsp:spPr>
        <a:xfrm rot="5400000">
          <a:off x="4332595"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Business Information Management 2</a:t>
          </a:r>
        </a:p>
      </dsp:txBody>
      <dsp:txXfrm>
        <a:off x="5366901" y="2829153"/>
        <a:ext cx="2379478" cy="652881"/>
      </dsp:txXfrm>
    </dsp:sp>
    <dsp:sp modelId="{FD7B29F2-0D66-4B4B-BC8A-82DA23575305}">
      <dsp:nvSpPr>
        <dsp:cNvPr id="0" name=""/>
        <dsp:cNvSpPr/>
      </dsp:nvSpPr>
      <dsp:spPr>
        <a:xfrm>
          <a:off x="5420155"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Internship with local accounting firm</a:t>
          </a:r>
        </a:p>
        <a:p>
          <a:pPr marL="0" lvl="0" indent="0" algn="l" defTabSz="488950">
            <a:lnSpc>
              <a:spcPct val="90000"/>
            </a:lnSpc>
            <a:spcBef>
              <a:spcPct val="0"/>
            </a:spcBef>
            <a:spcAft>
              <a:spcPct val="35000"/>
            </a:spcAft>
            <a:buNone/>
          </a:pPr>
          <a:r>
            <a:rPr lang="en-US" sz="1100" b="0" i="0" u="none" kern="1200" dirty="0"/>
            <a:t>Microsoft Office Specialist certifications</a:t>
          </a:r>
        </a:p>
        <a:p>
          <a:pPr marL="0" lvl="0" indent="0" algn="l" defTabSz="488950">
            <a:lnSpc>
              <a:spcPct val="90000"/>
            </a:lnSpc>
            <a:spcBef>
              <a:spcPct val="0"/>
            </a:spcBef>
            <a:spcAft>
              <a:spcPct val="35000"/>
            </a:spcAft>
            <a:buNone/>
          </a:pPr>
          <a:r>
            <a:rPr lang="en-US" sz="1100" kern="1200" dirty="0"/>
            <a:t>Volunteer at local businesses to Intern with O’Donnell ISD business office and Lynn County Hospital District Clinic.</a:t>
          </a:r>
        </a:p>
      </dsp:txBody>
      <dsp:txXfrm>
        <a:off x="5420155" y="1000392"/>
        <a:ext cx="2197205" cy="1324011"/>
      </dsp:txXfrm>
    </dsp:sp>
    <dsp:sp modelId="{A653CF83-944B-4F9F-97BC-7B4E2900BD00}">
      <dsp:nvSpPr>
        <dsp:cNvPr id="0" name=""/>
        <dsp:cNvSpPr/>
      </dsp:nvSpPr>
      <dsp:spPr>
        <a:xfrm rot="5400000">
          <a:off x="693027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FBDA1-4EAF-45D2-8A53-0ECF44915275}">
      <dsp:nvSpPr>
        <dsp:cNvPr id="0" name=""/>
        <dsp:cNvSpPr/>
      </dsp:nvSpPr>
      <dsp:spPr>
        <a:xfrm>
          <a:off x="7801363"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Statistics and Business Decision Making</a:t>
          </a:r>
        </a:p>
      </dsp:txBody>
      <dsp:txXfrm>
        <a:off x="7964583" y="2829153"/>
        <a:ext cx="2379478" cy="652881"/>
      </dsp:txXfrm>
    </dsp:sp>
    <dsp:sp modelId="{7B79155E-B59E-4D4A-9B12-9D9165E4D8AF}">
      <dsp:nvSpPr>
        <dsp:cNvPr id="0" name=""/>
        <dsp:cNvSpPr/>
      </dsp:nvSpPr>
      <dsp:spPr>
        <a:xfrm>
          <a:off x="8017836"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Internship with local businesses including O’Donnell ISD, Lynn County Hospital District Clinic and Mayor’s offices.  </a:t>
          </a:r>
          <a:endParaRPr lang="en-US" sz="1100" kern="1200" dirty="0"/>
        </a:p>
      </dsp:txBody>
      <dsp:txXfrm>
        <a:off x="8017836" y="1000392"/>
        <a:ext cx="2197205" cy="1324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6276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2829153"/>
          <a:ext cx="2705918" cy="652881"/>
        </a:xfrm>
        <a:prstGeom prst="homePlate">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Principles</a:t>
          </a:r>
        </a:p>
      </dsp:txBody>
      <dsp:txXfrm>
        <a:off x="8318" y="2829153"/>
        <a:ext cx="2624308" cy="652881"/>
      </dsp:txXfrm>
    </dsp:sp>
    <dsp:sp modelId="{810D7AA7-A541-4507-BE7F-36CCF210089F}">
      <dsp:nvSpPr>
        <dsp:cNvPr id="0" name=""/>
        <dsp:cNvSpPr/>
      </dsp:nvSpPr>
      <dsp:spPr>
        <a:xfrm>
          <a:off x="224791"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Shadow/Observe elementary and junior high classrooms</a:t>
          </a:r>
        </a:p>
        <a:p>
          <a:pPr marL="0" lvl="0" indent="0" algn="l" defTabSz="488950">
            <a:lnSpc>
              <a:spcPct val="90000"/>
            </a:lnSpc>
            <a:spcBef>
              <a:spcPct val="0"/>
            </a:spcBef>
            <a:spcAft>
              <a:spcPct val="35000"/>
            </a:spcAft>
            <a:buNone/>
          </a:pPr>
          <a:r>
            <a:rPr lang="en-US" sz="1100" b="0" i="0" u="none" kern="1200" dirty="0"/>
            <a:t>Join Family, Career and Community Leaders of America</a:t>
          </a:r>
          <a:endParaRPr lang="en-US" sz="1100" kern="1200" dirty="0"/>
        </a:p>
      </dsp:txBody>
      <dsp:txXfrm>
        <a:off x="224791" y="1000392"/>
        <a:ext cx="2197205" cy="1698876"/>
      </dsp:txXfrm>
    </dsp:sp>
    <dsp:sp modelId="{E41E7729-FD3F-426D-804C-45BD60BD762D}">
      <dsp:nvSpPr>
        <dsp:cNvPr id="0" name=""/>
        <dsp:cNvSpPr/>
      </dsp:nvSpPr>
      <dsp:spPr>
        <a:xfrm rot="5400000">
          <a:off x="1734914"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Instructional Practices</a:t>
          </a:r>
        </a:p>
      </dsp:txBody>
      <dsp:txXfrm>
        <a:off x="2769219" y="2829153"/>
        <a:ext cx="2379478" cy="652881"/>
      </dsp:txXfrm>
    </dsp:sp>
    <dsp:sp modelId="{5E07F9E4-149C-4A89-848F-4ABDD305F0C5}">
      <dsp:nvSpPr>
        <dsp:cNvPr id="0" name=""/>
        <dsp:cNvSpPr/>
      </dsp:nvSpPr>
      <dsp:spPr>
        <a:xfrm>
          <a:off x="2822473"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 as a teaching assistant and/or tutor</a:t>
          </a:r>
        </a:p>
        <a:p>
          <a:pPr marL="0" lvl="0" indent="0" algn="l" defTabSz="488950">
            <a:lnSpc>
              <a:spcPct val="90000"/>
            </a:lnSpc>
            <a:spcBef>
              <a:spcPct val="0"/>
            </a:spcBef>
            <a:spcAft>
              <a:spcPct val="35000"/>
            </a:spcAft>
            <a:buNone/>
          </a:pPr>
          <a:r>
            <a:rPr lang="en-US" sz="1100" b="0" i="0" u="none" kern="1200" dirty="0"/>
            <a:t>Serve as a camp counselor after school hours</a:t>
          </a:r>
        </a:p>
        <a:p>
          <a:pPr marL="0" lvl="0" indent="0" algn="l" defTabSz="488950">
            <a:lnSpc>
              <a:spcPct val="90000"/>
            </a:lnSpc>
            <a:spcBef>
              <a:spcPct val="0"/>
            </a:spcBef>
            <a:spcAft>
              <a:spcPct val="35000"/>
            </a:spcAft>
            <a:buNone/>
          </a:pPr>
          <a:endParaRPr lang="en-US" sz="1100" b="0" i="0" u="none" kern="1200" dirty="0"/>
        </a:p>
        <a:p>
          <a:pPr marL="0" lvl="0" indent="0" algn="l" defTabSz="488950">
            <a:lnSpc>
              <a:spcPct val="90000"/>
            </a:lnSpc>
            <a:spcBef>
              <a:spcPct val="0"/>
            </a:spcBef>
            <a:spcAft>
              <a:spcPct val="35000"/>
            </a:spcAft>
            <a:buNone/>
          </a:pPr>
          <a:endParaRPr lang="en-US" sz="1100" kern="1200" dirty="0"/>
        </a:p>
      </dsp:txBody>
      <dsp:txXfrm>
        <a:off x="2822473" y="1000392"/>
        <a:ext cx="2197205" cy="1698876"/>
      </dsp:txXfrm>
    </dsp:sp>
    <dsp:sp modelId="{473F2067-7126-4D56-A328-5A8CFD3D8D52}">
      <dsp:nvSpPr>
        <dsp:cNvPr id="0" name=""/>
        <dsp:cNvSpPr/>
      </dsp:nvSpPr>
      <dsp:spPr>
        <a:xfrm rot="5400000">
          <a:off x="4332595"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Practicum in Education and Training</a:t>
          </a:r>
        </a:p>
      </dsp:txBody>
      <dsp:txXfrm>
        <a:off x="5366901" y="2829153"/>
        <a:ext cx="2379478" cy="652881"/>
      </dsp:txXfrm>
    </dsp:sp>
    <dsp:sp modelId="{FD7B29F2-0D66-4B4B-BC8A-82DA23575305}">
      <dsp:nvSpPr>
        <dsp:cNvPr id="0" name=""/>
        <dsp:cNvSpPr/>
      </dsp:nvSpPr>
      <dsp:spPr>
        <a:xfrm>
          <a:off x="5420155"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 as a teaching assistant and/or tutor</a:t>
          </a:r>
        </a:p>
        <a:p>
          <a:pPr marL="0" lvl="0" indent="0" algn="l" defTabSz="488950">
            <a:lnSpc>
              <a:spcPct val="90000"/>
            </a:lnSpc>
            <a:spcBef>
              <a:spcPct val="0"/>
            </a:spcBef>
            <a:spcAft>
              <a:spcPct val="35000"/>
            </a:spcAft>
            <a:buNone/>
          </a:pPr>
          <a:r>
            <a:rPr lang="en-US" sz="1100" b="0" i="0" u="none" kern="1200" dirty="0"/>
            <a:t>Serve as a camp counselor after school hours</a:t>
          </a:r>
        </a:p>
        <a:p>
          <a:pPr marL="0" lvl="0" indent="0" algn="l" defTabSz="488950">
            <a:lnSpc>
              <a:spcPct val="90000"/>
            </a:lnSpc>
            <a:spcBef>
              <a:spcPct val="0"/>
            </a:spcBef>
            <a:spcAft>
              <a:spcPct val="35000"/>
            </a:spcAft>
            <a:buNone/>
          </a:pPr>
          <a:r>
            <a:rPr lang="en-US" sz="1100" b="0" i="0" u="none" kern="1200" dirty="0"/>
            <a:t>Work with teachers do design lessons and project-based learning activities. </a:t>
          </a:r>
          <a:endParaRPr lang="en-US" sz="1100" kern="1200" dirty="0"/>
        </a:p>
      </dsp:txBody>
      <dsp:txXfrm>
        <a:off x="5420155" y="1000392"/>
        <a:ext cx="2197205" cy="1324011"/>
      </dsp:txXfrm>
    </dsp:sp>
    <dsp:sp modelId="{A653CF83-944B-4F9F-97BC-7B4E2900BD00}">
      <dsp:nvSpPr>
        <dsp:cNvPr id="0" name=""/>
        <dsp:cNvSpPr/>
      </dsp:nvSpPr>
      <dsp:spPr>
        <a:xfrm rot="5400000">
          <a:off x="693027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FBDA1-4EAF-45D2-8A53-0ECF44915275}">
      <dsp:nvSpPr>
        <dsp:cNvPr id="0" name=""/>
        <dsp:cNvSpPr/>
      </dsp:nvSpPr>
      <dsp:spPr>
        <a:xfrm>
          <a:off x="7801363"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Practicum in Education and Training 2</a:t>
          </a:r>
        </a:p>
      </dsp:txBody>
      <dsp:txXfrm>
        <a:off x="7964583" y="2829153"/>
        <a:ext cx="2379478" cy="652881"/>
      </dsp:txXfrm>
    </dsp:sp>
    <dsp:sp modelId="{7B79155E-B59E-4D4A-9B12-9D9165E4D8AF}">
      <dsp:nvSpPr>
        <dsp:cNvPr id="0" name=""/>
        <dsp:cNvSpPr/>
      </dsp:nvSpPr>
      <dsp:spPr>
        <a:xfrm>
          <a:off x="8017836"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 as teaching assistant and/or tutor</a:t>
          </a:r>
        </a:p>
        <a:p>
          <a:pPr marL="0" lvl="0" indent="0" algn="l" defTabSz="488950">
            <a:lnSpc>
              <a:spcPct val="90000"/>
            </a:lnSpc>
            <a:spcBef>
              <a:spcPct val="0"/>
            </a:spcBef>
            <a:spcAft>
              <a:spcPct val="35000"/>
            </a:spcAft>
            <a:buNone/>
          </a:pPr>
          <a:r>
            <a:rPr lang="en-US" sz="1100" b="0" i="0" u="none" kern="1200" dirty="0"/>
            <a:t>Serve as a camp counselor during and after school hours</a:t>
          </a:r>
        </a:p>
        <a:p>
          <a:pPr marL="0" lvl="0" indent="0" algn="l" defTabSz="488950">
            <a:lnSpc>
              <a:spcPct val="90000"/>
            </a:lnSpc>
            <a:spcBef>
              <a:spcPct val="0"/>
            </a:spcBef>
            <a:spcAft>
              <a:spcPct val="35000"/>
            </a:spcAft>
            <a:buNone/>
          </a:pPr>
          <a:r>
            <a:rPr lang="en-US" sz="1100" b="0" i="0" u="none" kern="1200" dirty="0"/>
            <a:t>Work with teachers to present lessons in classroom environments</a:t>
          </a:r>
          <a:endParaRPr lang="en-US" sz="1100" kern="1200" dirty="0"/>
        </a:p>
      </dsp:txBody>
      <dsp:txXfrm>
        <a:off x="8017836" y="1000392"/>
        <a:ext cx="2197205" cy="1324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6276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2829153"/>
          <a:ext cx="2705918" cy="652881"/>
        </a:xfrm>
        <a:prstGeom prst="homePlate">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Principles</a:t>
          </a:r>
        </a:p>
      </dsp:txBody>
      <dsp:txXfrm>
        <a:off x="8318" y="2829153"/>
        <a:ext cx="2624308" cy="652881"/>
      </dsp:txXfrm>
    </dsp:sp>
    <dsp:sp modelId="{810D7AA7-A541-4507-BE7F-36CCF210089F}">
      <dsp:nvSpPr>
        <dsp:cNvPr id="0" name=""/>
        <dsp:cNvSpPr/>
      </dsp:nvSpPr>
      <dsp:spPr>
        <a:xfrm>
          <a:off x="224791"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Skills USA Exploration</a:t>
          </a:r>
        </a:p>
        <a:p>
          <a:pPr marL="0" lvl="0" indent="0" algn="l" defTabSz="488950">
            <a:lnSpc>
              <a:spcPct val="90000"/>
            </a:lnSpc>
            <a:spcBef>
              <a:spcPct val="0"/>
            </a:spcBef>
            <a:spcAft>
              <a:spcPct val="35000"/>
            </a:spcAft>
            <a:buNone/>
          </a:pPr>
          <a:r>
            <a:rPr lang="en-US" sz="1100" b="0" i="0" u="none" kern="1200" dirty="0"/>
            <a:t>Health Occupation Students of America</a:t>
          </a:r>
        </a:p>
        <a:p>
          <a:pPr marL="0" lvl="0" indent="0" algn="l" defTabSz="488950">
            <a:lnSpc>
              <a:spcPct val="90000"/>
            </a:lnSpc>
            <a:spcBef>
              <a:spcPct val="0"/>
            </a:spcBef>
            <a:spcAft>
              <a:spcPct val="35000"/>
            </a:spcAft>
            <a:buNone/>
          </a:pPr>
          <a:r>
            <a:rPr lang="en-US" sz="1100" b="0" i="0" u="none" kern="1200" dirty="0"/>
            <a:t>Shadow the school nurse</a:t>
          </a:r>
          <a:endParaRPr lang="en-US" sz="1100" kern="1200" dirty="0"/>
        </a:p>
      </dsp:txBody>
      <dsp:txXfrm>
        <a:off x="224791" y="1000392"/>
        <a:ext cx="2197205" cy="1698876"/>
      </dsp:txXfrm>
    </dsp:sp>
    <dsp:sp modelId="{E41E7729-FD3F-426D-804C-45BD60BD762D}">
      <dsp:nvSpPr>
        <dsp:cNvPr id="0" name=""/>
        <dsp:cNvSpPr/>
      </dsp:nvSpPr>
      <dsp:spPr>
        <a:xfrm rot="5400000">
          <a:off x="1734914"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Medical Terminology</a:t>
          </a:r>
        </a:p>
      </dsp:txBody>
      <dsp:txXfrm>
        <a:off x="2769219" y="2829153"/>
        <a:ext cx="2379478" cy="652881"/>
      </dsp:txXfrm>
    </dsp:sp>
    <dsp:sp modelId="{5E07F9E4-149C-4A89-848F-4ABDD305F0C5}">
      <dsp:nvSpPr>
        <dsp:cNvPr id="0" name=""/>
        <dsp:cNvSpPr/>
      </dsp:nvSpPr>
      <dsp:spPr>
        <a:xfrm>
          <a:off x="2822473"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endParaRPr lang="en-US" sz="1100" b="0" i="0" u="none" kern="1200" dirty="0"/>
        </a:p>
        <a:p>
          <a:pPr marL="0" lvl="0" indent="0" algn="l" defTabSz="488950">
            <a:lnSpc>
              <a:spcPct val="90000"/>
            </a:lnSpc>
            <a:spcBef>
              <a:spcPct val="0"/>
            </a:spcBef>
            <a:spcAft>
              <a:spcPct val="35000"/>
            </a:spcAft>
            <a:buNone/>
          </a:pPr>
          <a:r>
            <a:rPr lang="en-US" sz="1100" b="0" i="0" u="none" kern="1200" dirty="0"/>
            <a:t>Assist the school nurse</a:t>
          </a:r>
        </a:p>
        <a:p>
          <a:pPr marL="0" lvl="0" indent="0" algn="l" defTabSz="488950">
            <a:lnSpc>
              <a:spcPct val="90000"/>
            </a:lnSpc>
            <a:spcBef>
              <a:spcPct val="0"/>
            </a:spcBef>
            <a:spcAft>
              <a:spcPct val="35000"/>
            </a:spcAft>
            <a:buNone/>
          </a:pPr>
          <a:r>
            <a:rPr lang="en-US" sz="1100" b="0" i="0" u="none" kern="1200" dirty="0"/>
            <a:t>Shadow the school nurse</a:t>
          </a:r>
        </a:p>
        <a:p>
          <a:pPr marL="0" lvl="0" indent="0" algn="l" defTabSz="488950">
            <a:lnSpc>
              <a:spcPct val="90000"/>
            </a:lnSpc>
            <a:spcBef>
              <a:spcPct val="0"/>
            </a:spcBef>
            <a:spcAft>
              <a:spcPct val="35000"/>
            </a:spcAft>
            <a:buNone/>
          </a:pPr>
          <a:endParaRPr lang="en-US" sz="1100" b="0" i="0" u="none" kern="1200" dirty="0"/>
        </a:p>
        <a:p>
          <a:pPr marL="0" lvl="0" indent="0" algn="l" defTabSz="488950">
            <a:lnSpc>
              <a:spcPct val="90000"/>
            </a:lnSpc>
            <a:spcBef>
              <a:spcPct val="0"/>
            </a:spcBef>
            <a:spcAft>
              <a:spcPct val="35000"/>
            </a:spcAft>
            <a:buNone/>
          </a:pPr>
          <a:endParaRPr lang="en-US" sz="1100" kern="1200" dirty="0"/>
        </a:p>
      </dsp:txBody>
      <dsp:txXfrm>
        <a:off x="2822473" y="1000392"/>
        <a:ext cx="2197205" cy="1698876"/>
      </dsp:txXfrm>
    </dsp:sp>
    <dsp:sp modelId="{473F2067-7126-4D56-A328-5A8CFD3D8D52}">
      <dsp:nvSpPr>
        <dsp:cNvPr id="0" name=""/>
        <dsp:cNvSpPr/>
      </dsp:nvSpPr>
      <dsp:spPr>
        <a:xfrm rot="5400000">
          <a:off x="4332595"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Anatomy and Physiology</a:t>
          </a:r>
        </a:p>
      </dsp:txBody>
      <dsp:txXfrm>
        <a:off x="5366901" y="2829153"/>
        <a:ext cx="2379478" cy="652881"/>
      </dsp:txXfrm>
    </dsp:sp>
    <dsp:sp modelId="{FD7B29F2-0D66-4B4B-BC8A-82DA23575305}">
      <dsp:nvSpPr>
        <dsp:cNvPr id="0" name=""/>
        <dsp:cNvSpPr/>
      </dsp:nvSpPr>
      <dsp:spPr>
        <a:xfrm>
          <a:off x="5420155" y="1000392"/>
          <a:ext cx="2197205" cy="1698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Volunteer at the community wellness clinic, hospital, assisted living or nursing home</a:t>
          </a:r>
        </a:p>
        <a:p>
          <a:pPr marL="0" lvl="0" indent="0" algn="l" defTabSz="488950">
            <a:lnSpc>
              <a:spcPct val="90000"/>
            </a:lnSpc>
            <a:spcBef>
              <a:spcPct val="0"/>
            </a:spcBef>
            <a:spcAft>
              <a:spcPct val="35000"/>
            </a:spcAft>
            <a:buNone/>
          </a:pPr>
          <a:r>
            <a:rPr lang="en-US" sz="1100" b="0" i="0" u="none" kern="1200" dirty="0"/>
            <a:t>Assist the school nurse</a:t>
          </a:r>
          <a:endParaRPr lang="en-US" sz="1100" kern="1200" dirty="0"/>
        </a:p>
      </dsp:txBody>
      <dsp:txXfrm>
        <a:off x="5420155" y="1000392"/>
        <a:ext cx="2197205" cy="1698876"/>
      </dsp:txXfrm>
    </dsp:sp>
    <dsp:sp modelId="{A653CF83-944B-4F9F-97BC-7B4E2900BD00}">
      <dsp:nvSpPr>
        <dsp:cNvPr id="0" name=""/>
        <dsp:cNvSpPr/>
      </dsp:nvSpPr>
      <dsp:spPr>
        <a:xfrm rot="5400000">
          <a:off x="6930277" y="1741594"/>
          <a:ext cx="1958644" cy="216473"/>
        </a:xfrm>
        <a:prstGeom prst="corner">
          <a:avLst>
            <a:gd name="adj1" fmla="val 1000"/>
            <a:gd name="adj2" fmla="val 1000"/>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FBDA1-4EAF-45D2-8A53-0ECF44915275}">
      <dsp:nvSpPr>
        <dsp:cNvPr id="0" name=""/>
        <dsp:cNvSpPr/>
      </dsp:nvSpPr>
      <dsp:spPr>
        <a:xfrm>
          <a:off x="7801363" y="2829153"/>
          <a:ext cx="2705918" cy="652881"/>
        </a:xfrm>
        <a:prstGeom prst="chevron">
          <a:avLst>
            <a:gd name="adj" fmla="val 25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Health Science Theory/Health Science Clinical</a:t>
          </a:r>
        </a:p>
      </dsp:txBody>
      <dsp:txXfrm>
        <a:off x="7964583" y="2829153"/>
        <a:ext cx="2379478" cy="652881"/>
      </dsp:txXfrm>
    </dsp:sp>
    <dsp:sp modelId="{7B79155E-B59E-4D4A-9B12-9D9165E4D8AF}">
      <dsp:nvSpPr>
        <dsp:cNvPr id="0" name=""/>
        <dsp:cNvSpPr/>
      </dsp:nvSpPr>
      <dsp:spPr>
        <a:xfrm>
          <a:off x="8017836" y="1000392"/>
          <a:ext cx="2197205" cy="132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u="none" kern="1200" dirty="0"/>
            <a:t>Intern at the community wellness clinic or hospital. </a:t>
          </a:r>
        </a:p>
        <a:p>
          <a:pPr marL="0" lvl="0" indent="0" algn="l" defTabSz="488950">
            <a:lnSpc>
              <a:spcPct val="90000"/>
            </a:lnSpc>
            <a:spcBef>
              <a:spcPct val="0"/>
            </a:spcBef>
            <a:spcAft>
              <a:spcPct val="35000"/>
            </a:spcAft>
            <a:buNone/>
          </a:pPr>
          <a:r>
            <a:rPr lang="en-US" sz="1100" b="0" i="0" u="none" kern="1200" dirty="0"/>
            <a:t>Complete rotations at the community wellness clinic or hospital</a:t>
          </a:r>
        </a:p>
      </dsp:txBody>
      <dsp:txXfrm>
        <a:off x="8017836" y="1000392"/>
        <a:ext cx="2197205" cy="1324011"/>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4/21/2023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4252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699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225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84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5" name="Date Placeholder 4"/>
          <p:cNvSpPr>
            <a:spLocks noGrp="1"/>
          </p:cNvSpPr>
          <p:nvPr>
            <p:ph type="dt" sz="half" idx="10"/>
          </p:nvPr>
        </p:nvSpPr>
        <p:spPr/>
        <p:txBody>
          <a:bodyPr/>
          <a:lstStyle/>
          <a:p>
            <a:r>
              <a:rPr lang="en-US" dirty="0"/>
              <a:t>20XX</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7918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789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r>
              <a:rPr lang="en-US" dirty="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dirty="0"/>
              <a:t>20XX</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92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Sample Footer Text</a:t>
            </a:r>
          </a:p>
        </p:txBody>
      </p:sp>
      <p:sp>
        <p:nvSpPr>
          <p:cNvPr id="5" name="Date Placeholder 4"/>
          <p:cNvSpPr>
            <a:spLocks noGrp="1"/>
          </p:cNvSpPr>
          <p:nvPr>
            <p:ph type="dt" sz="half" idx="10"/>
          </p:nvPr>
        </p:nvSpPr>
        <p:spPr/>
        <p:txBody>
          <a:bodyPr/>
          <a:lstStyle/>
          <a:p>
            <a:r>
              <a:rPr lang="en-US" dirty="0"/>
              <a:t>20XX</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650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97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494364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5185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dirty="0"/>
              <a:t>20XX</a:t>
            </a: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688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785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r>
              <a:rPr lang="en-US" dirty="0"/>
              <a:t>Sample Footer Text</a:t>
            </a:r>
          </a:p>
        </p:txBody>
      </p:sp>
      <p:sp>
        <p:nvSpPr>
          <p:cNvPr id="3" name="Date Placeholder 2"/>
          <p:cNvSpPr>
            <a:spLocks noGrp="1"/>
          </p:cNvSpPr>
          <p:nvPr>
            <p:ph type="dt" sz="half" idx="10"/>
          </p:nvPr>
        </p:nvSpPr>
        <p:spPr/>
        <p:txBody>
          <a:bodyPr/>
          <a:lstStyle/>
          <a:p>
            <a:r>
              <a:rPr lang="en-US" dirty="0"/>
              <a:t>20XX</a:t>
            </a:r>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6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dirty="0"/>
              <a:t>20XX</a:t>
            </a:r>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428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dirty="0"/>
              <a:t>20XX</a:t>
            </a:r>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73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dirty="0"/>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80" r:id="rId4"/>
    <p:sldLayoutId id="2147483764" r:id="rId5"/>
    <p:sldLayoutId id="2147483783" r:id="rId6"/>
    <p:sldLayoutId id="2147483784" r:id="rId7"/>
    <p:sldLayoutId id="2147483767" r:id="rId8"/>
    <p:sldLayoutId id="2147483782" r:id="rId9"/>
    <p:sldLayoutId id="2147483778" r:id="rId10"/>
    <p:sldLayoutId id="2147483779" r:id="rId11"/>
    <p:sldLayoutId id="2147483765" r:id="rId12"/>
    <p:sldLayoutId id="2147483766" r:id="rId13"/>
    <p:sldLayoutId id="2147483769" r:id="rId14"/>
    <p:sldLayoutId id="2147483770" r:id="rId15"/>
    <p:sldLayoutId id="2147483771" r:id="rId16"/>
  </p:sldLayoutIdLst>
  <p:hf hdr="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9453A-78E9-42AE-AE23-C9D218CBC378}"/>
              </a:ext>
            </a:extLst>
          </p:cNvPr>
          <p:cNvSpPr>
            <a:spLocks noGrp="1"/>
          </p:cNvSpPr>
          <p:nvPr>
            <p:ph type="ctrTitle"/>
          </p:nvPr>
        </p:nvSpPr>
        <p:spPr>
          <a:xfrm>
            <a:off x="581191" y="704088"/>
            <a:ext cx="10993549" cy="1499616"/>
          </a:xfrm>
        </p:spPr>
        <p:txBody>
          <a:bodyPr/>
          <a:lstStyle/>
          <a:p>
            <a:r>
              <a:rPr lang="en-US" dirty="0"/>
              <a:t>Work Based Learning Opportunities</a:t>
            </a:r>
          </a:p>
        </p:txBody>
      </p:sp>
      <p:sp>
        <p:nvSpPr>
          <p:cNvPr id="5" name="Subtitle 4">
            <a:extLst>
              <a:ext uri="{FF2B5EF4-FFF2-40B4-BE49-F238E27FC236}">
                <a16:creationId xmlns:a16="http://schemas.microsoft.com/office/drawing/2014/main" id="{639AF166-E191-409C-98AE-C2A47C576895}"/>
              </a:ext>
            </a:extLst>
          </p:cNvPr>
          <p:cNvSpPr>
            <a:spLocks noGrp="1"/>
          </p:cNvSpPr>
          <p:nvPr>
            <p:ph type="subTitle" idx="1"/>
          </p:nvPr>
        </p:nvSpPr>
        <p:spPr>
          <a:xfrm>
            <a:off x="581194" y="2495445"/>
            <a:ext cx="10993546" cy="468233"/>
          </a:xfrm>
        </p:spPr>
        <p:txBody>
          <a:bodyPr/>
          <a:lstStyle/>
          <a:p>
            <a:r>
              <a:rPr lang="en-US" dirty="0"/>
              <a:t>O’Donnell ISD</a:t>
            </a:r>
          </a:p>
        </p:txBody>
      </p:sp>
      <p:pic>
        <p:nvPicPr>
          <p:cNvPr id="8" name="Picture Placeholder 7" descr="Medical equipment with a stethoscope">
            <a:extLst>
              <a:ext uri="{FF2B5EF4-FFF2-40B4-BE49-F238E27FC236}">
                <a16:creationId xmlns:a16="http://schemas.microsoft.com/office/drawing/2014/main" id="{D9011B7D-CD6B-49C3-8163-9672E7B5EB9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48056" y="3081528"/>
            <a:ext cx="11265408" cy="3310128"/>
          </a:xfrm>
        </p:spPr>
      </p:pic>
    </p:spTree>
    <p:extLst>
      <p:ext uri="{BB962C8B-B14F-4D97-AF65-F5344CB8AC3E}">
        <p14:creationId xmlns:p14="http://schemas.microsoft.com/office/powerpoint/2010/main" val="103975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CEE0-AF33-4B8B-9622-2A50B4FD62C5}"/>
              </a:ext>
            </a:extLst>
          </p:cNvPr>
          <p:cNvSpPr>
            <a:spLocks noGrp="1"/>
          </p:cNvSpPr>
          <p:nvPr>
            <p:ph type="title"/>
          </p:nvPr>
        </p:nvSpPr>
        <p:spPr>
          <a:xfrm>
            <a:off x="581192" y="730730"/>
            <a:ext cx="3475915" cy="1478341"/>
          </a:xfrm>
        </p:spPr>
        <p:txBody>
          <a:bodyPr anchor="b">
            <a:normAutofit/>
          </a:bodyPr>
          <a:lstStyle/>
          <a:p>
            <a:r>
              <a:rPr lang="en-US" dirty="0">
                <a:solidFill>
                  <a:schemeClr val="tx2"/>
                </a:solidFill>
              </a:rPr>
              <a:t>Pathways	</a:t>
            </a:r>
          </a:p>
        </p:txBody>
      </p:sp>
      <p:sp>
        <p:nvSpPr>
          <p:cNvPr id="3" name="Content Placeholder 2">
            <a:extLst>
              <a:ext uri="{FF2B5EF4-FFF2-40B4-BE49-F238E27FC236}">
                <a16:creationId xmlns:a16="http://schemas.microsoft.com/office/drawing/2014/main" id="{F0495D9B-1C30-46A7-AC78-0AD00F70BCAE}"/>
              </a:ext>
            </a:extLst>
          </p:cNvPr>
          <p:cNvSpPr>
            <a:spLocks noGrp="1"/>
          </p:cNvSpPr>
          <p:nvPr>
            <p:ph idx="1"/>
          </p:nvPr>
        </p:nvSpPr>
        <p:spPr>
          <a:xfrm>
            <a:off x="581192" y="2180496"/>
            <a:ext cx="3475915" cy="3678303"/>
          </a:xfrm>
        </p:spPr>
        <p:txBody>
          <a:bodyPr anchor="ctr">
            <a:normAutofit/>
          </a:bodyPr>
          <a:lstStyle/>
          <a:p>
            <a:pPr>
              <a:buClr>
                <a:srgbClr val="CF9942"/>
              </a:buClr>
            </a:pPr>
            <a:r>
              <a:rPr lang="en-US" dirty="0"/>
              <a:t>Animal Science</a:t>
            </a:r>
          </a:p>
          <a:p>
            <a:pPr>
              <a:buClr>
                <a:srgbClr val="CF9942"/>
              </a:buClr>
            </a:pPr>
            <a:r>
              <a:rPr lang="en-US" dirty="0"/>
              <a:t>Accounting and Financial Services</a:t>
            </a:r>
          </a:p>
          <a:p>
            <a:pPr>
              <a:buClr>
                <a:srgbClr val="CF9942"/>
              </a:buClr>
            </a:pPr>
            <a:r>
              <a:rPr lang="en-US" dirty="0"/>
              <a:t>Business Management</a:t>
            </a:r>
          </a:p>
          <a:p>
            <a:pPr>
              <a:buClr>
                <a:srgbClr val="CF9942"/>
              </a:buClr>
            </a:pPr>
            <a:r>
              <a:rPr lang="en-US" dirty="0"/>
              <a:t>Teaching and Training</a:t>
            </a:r>
          </a:p>
          <a:p>
            <a:pPr>
              <a:buClr>
                <a:srgbClr val="CF9942"/>
              </a:buClr>
            </a:pPr>
            <a:r>
              <a:rPr lang="en-US" dirty="0"/>
              <a:t>Healthcare Therapeutic</a:t>
            </a:r>
          </a:p>
        </p:txBody>
      </p:sp>
      <p:pic>
        <p:nvPicPr>
          <p:cNvPr id="9" name="Picture Placeholder 8" descr="Seated person at wood table, holding pencil and writing on lined paper page in open notebook">
            <a:extLst>
              <a:ext uri="{FF2B5EF4-FFF2-40B4-BE49-F238E27FC236}">
                <a16:creationId xmlns:a16="http://schemas.microsoft.com/office/drawing/2014/main" id="{945B1BB8-49E7-4A38-B10A-734F467CE26E}"/>
              </a:ext>
            </a:extLst>
          </p:cNvPr>
          <p:cNvPicPr>
            <a:picLocks noGrp="1" noChangeAspect="1"/>
          </p:cNvPicPr>
          <p:nvPr>
            <p:ph type="pic" sz="quarter" idx="13"/>
          </p:nvPr>
        </p:nvPicPr>
        <p:blipFill rotWithShape="1">
          <a:blip r:embed="rId2"/>
          <a:srcRect t="18654" r="-2" b="12355"/>
          <a:stretch/>
        </p:blipFill>
        <p:spPr>
          <a:xfrm>
            <a:off x="4241800" y="630936"/>
            <a:ext cx="7504113" cy="3520440"/>
          </a:xfrm>
          <a:noFill/>
        </p:spPr>
      </p:pic>
      <p:pic>
        <p:nvPicPr>
          <p:cNvPr id="7" name="Picture Placeholder 6" descr="A stethoscope ">
            <a:extLst>
              <a:ext uri="{FF2B5EF4-FFF2-40B4-BE49-F238E27FC236}">
                <a16:creationId xmlns:a16="http://schemas.microsoft.com/office/drawing/2014/main" id="{7F61309D-C856-4938-ADC7-424523E494C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49906" r="1" b="12973"/>
          <a:stretch/>
        </p:blipFill>
        <p:spPr>
          <a:xfrm>
            <a:off x="4242816" y="4234252"/>
            <a:ext cx="3703320" cy="2139696"/>
          </a:xfrm>
          <a:noFill/>
        </p:spPr>
      </p:pic>
      <p:pic>
        <p:nvPicPr>
          <p:cNvPr id="5" name="Picture Placeholder 4" descr="Students using laptop in a classroom">
            <a:extLst>
              <a:ext uri="{FF2B5EF4-FFF2-40B4-BE49-F238E27FC236}">
                <a16:creationId xmlns:a16="http://schemas.microsoft.com/office/drawing/2014/main" id="{555C0FF7-5458-047D-EB70-E62845724CB4}"/>
              </a:ext>
            </a:extLst>
          </p:cNvPr>
          <p:cNvPicPr>
            <a:picLocks noGrp="1" noChangeAspect="1"/>
          </p:cNvPicPr>
          <p:nvPr>
            <p:ph type="pic" sz="quarter" idx="15"/>
          </p:nvPr>
        </p:nvPicPr>
        <p:blipFill>
          <a:blip r:embed="rId4"/>
          <a:srcRect t="6655" b="6655"/>
          <a:stretch>
            <a:fillRect/>
          </a:stretch>
        </p:blipFill>
        <p:spPr>
          <a:xfrm>
            <a:off x="8047038" y="4233863"/>
            <a:ext cx="3703637" cy="2139950"/>
          </a:xfrm>
        </p:spPr>
      </p:pic>
      <p:sp>
        <p:nvSpPr>
          <p:cNvPr id="11" name="Footer Placeholder 10">
            <a:extLst>
              <a:ext uri="{FF2B5EF4-FFF2-40B4-BE49-F238E27FC236}">
                <a16:creationId xmlns:a16="http://schemas.microsoft.com/office/drawing/2014/main" id="{6AA17CD5-6A6E-4EE4-BD68-9B358654D56D}"/>
              </a:ext>
            </a:extLst>
          </p:cNvPr>
          <p:cNvSpPr>
            <a:spLocks noGrp="1"/>
          </p:cNvSpPr>
          <p:nvPr>
            <p:ph type="ftr" sz="quarter" idx="11"/>
          </p:nvPr>
        </p:nvSpPr>
        <p:spPr>
          <a:xfrm>
            <a:off x="581192" y="6423914"/>
            <a:ext cx="6917210" cy="365125"/>
          </a:xfrm>
        </p:spPr>
        <p:txBody>
          <a:bodyPr anchor="ctr">
            <a:normAutofit/>
          </a:bodyPr>
          <a:lstStyle/>
          <a:p>
            <a:pPr>
              <a:spcAft>
                <a:spcPts val="600"/>
              </a:spcAft>
            </a:pPr>
            <a:r>
              <a:rPr lang="en-US" dirty="0"/>
              <a:t>Sample Footer Text</a:t>
            </a:r>
            <a:endParaRPr lang="en-US"/>
          </a:p>
        </p:txBody>
      </p:sp>
      <p:sp>
        <p:nvSpPr>
          <p:cNvPr id="10" name="Date Placeholder 9">
            <a:extLst>
              <a:ext uri="{FF2B5EF4-FFF2-40B4-BE49-F238E27FC236}">
                <a16:creationId xmlns:a16="http://schemas.microsoft.com/office/drawing/2014/main" id="{0DFAC773-B88D-4D58-9F49-43222F2F2EE7}"/>
              </a:ext>
            </a:extLst>
          </p:cNvPr>
          <p:cNvSpPr>
            <a:spLocks noGrp="1"/>
          </p:cNvSpPr>
          <p:nvPr>
            <p:ph type="dt" sz="half" idx="10"/>
          </p:nvPr>
        </p:nvSpPr>
        <p:spPr>
          <a:xfrm>
            <a:off x="7605951" y="6423914"/>
            <a:ext cx="2844799" cy="365125"/>
          </a:xfrm>
        </p:spPr>
        <p:txBody>
          <a:bodyPr anchor="ctr">
            <a:normAutofit/>
          </a:bodyPr>
          <a:lstStyle/>
          <a:p>
            <a:pPr>
              <a:spcAft>
                <a:spcPts val="600"/>
              </a:spcAft>
            </a:pPr>
            <a:r>
              <a:rPr lang="en-US" dirty="0"/>
              <a:t>20XX</a:t>
            </a:r>
            <a:endParaRPr lang="en-US"/>
          </a:p>
        </p:txBody>
      </p:sp>
      <p:sp>
        <p:nvSpPr>
          <p:cNvPr id="12" name="Slide Number Placeholder 11">
            <a:extLst>
              <a:ext uri="{FF2B5EF4-FFF2-40B4-BE49-F238E27FC236}">
                <a16:creationId xmlns:a16="http://schemas.microsoft.com/office/drawing/2014/main" id="{9A0B9DDD-5A75-438F-8748-02EC3B861C4F}"/>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2</a:t>
            </a:fld>
            <a:endParaRPr lang="en-US"/>
          </a:p>
        </p:txBody>
      </p:sp>
    </p:spTree>
    <p:extLst>
      <p:ext uri="{BB962C8B-B14F-4D97-AF65-F5344CB8AC3E}">
        <p14:creationId xmlns:p14="http://schemas.microsoft.com/office/powerpoint/2010/main" val="380516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581192" y="730730"/>
            <a:ext cx="3475915" cy="1478341"/>
          </a:xfrm>
        </p:spPr>
        <p:txBody>
          <a:bodyPr/>
          <a:lstStyle/>
          <a:p>
            <a:r>
              <a:rPr lang="en-US" dirty="0"/>
              <a:t>Work based Experiences</a:t>
            </a:r>
          </a:p>
        </p:txBody>
      </p:sp>
      <p:sp>
        <p:nvSpPr>
          <p:cNvPr id="3" name="Content Placeholder 2">
            <a:extLst>
              <a:ext uri="{FF2B5EF4-FFF2-40B4-BE49-F238E27FC236}">
                <a16:creationId xmlns:a16="http://schemas.microsoft.com/office/drawing/2014/main" id="{F210F1C6-68F4-48F7-97E9-343EE7513674}"/>
              </a:ext>
            </a:extLst>
          </p:cNvPr>
          <p:cNvSpPr>
            <a:spLocks noGrp="1"/>
          </p:cNvSpPr>
          <p:nvPr>
            <p:ph idx="1"/>
          </p:nvPr>
        </p:nvSpPr>
        <p:spPr>
          <a:xfrm>
            <a:off x="581192" y="2180496"/>
            <a:ext cx="3475915" cy="3678303"/>
          </a:xfrm>
        </p:spPr>
        <p:txBody>
          <a:bodyPr/>
          <a:lstStyle/>
          <a:p>
            <a:r>
              <a:rPr lang="en-US" dirty="0"/>
              <a:t>With our partners, Lynn County Community Hospital, O’Donnell ISD and Local Farmers, PTECH program in O’Donnell ISD provide work base experiences in the business, computer and classrooms. These experiences are intended to prepare students for their future careers and support the learning they are provided in the classroom. </a:t>
            </a:r>
          </a:p>
        </p:txBody>
      </p:sp>
      <p:pic>
        <p:nvPicPr>
          <p:cNvPr id="10" name="Picture Placeholder 9" descr="A doctor with his arms crossed">
            <a:extLst>
              <a:ext uri="{FF2B5EF4-FFF2-40B4-BE49-F238E27FC236}">
                <a16:creationId xmlns:a16="http://schemas.microsoft.com/office/drawing/2014/main" id="{24A8453A-33BC-42B9-9F32-A38E7F1AC274}"/>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4343400" y="4233672"/>
            <a:ext cx="3703320" cy="2139696"/>
          </a:xfrm>
        </p:spPr>
      </p:pic>
      <p:pic>
        <p:nvPicPr>
          <p:cNvPr id="12" name="Picture Placeholder 11" descr="A smiling doctor with a stethoscope and patient">
            <a:extLst>
              <a:ext uri="{FF2B5EF4-FFF2-40B4-BE49-F238E27FC236}">
                <a16:creationId xmlns:a16="http://schemas.microsoft.com/office/drawing/2014/main" id="{F2F92A19-D60A-4D6C-8103-E5036EBC089B}"/>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8046720" y="4233672"/>
            <a:ext cx="3703320" cy="2139696"/>
          </a:xfrm>
        </p:spPr>
      </p:pic>
      <p:sp>
        <p:nvSpPr>
          <p:cNvPr id="15" name="Slide Number Placeholder 14">
            <a:extLst>
              <a:ext uri="{FF2B5EF4-FFF2-40B4-BE49-F238E27FC236}">
                <a16:creationId xmlns:a16="http://schemas.microsoft.com/office/drawing/2014/main" id="{7E05EE0A-8EAF-4145-9C58-570DD87753E3}"/>
              </a:ext>
            </a:extLst>
          </p:cNvPr>
          <p:cNvSpPr>
            <a:spLocks noGrp="1"/>
          </p:cNvSpPr>
          <p:nvPr>
            <p:ph type="sldNum" sz="quarter" idx="12"/>
          </p:nvPr>
        </p:nvSpPr>
        <p:spPr>
          <a:xfrm>
            <a:off x="10558300" y="6423914"/>
            <a:ext cx="1052510" cy="365125"/>
          </a:xfrm>
        </p:spPr>
        <p:txBody>
          <a:bodyPr/>
          <a:lstStyle/>
          <a:p>
            <a:fld id="{3A98EE3D-8CD1-4C3F-BD1C-C98C9596463C}" type="slidenum">
              <a:rPr lang="en-US" smtClean="0"/>
              <a:pPr/>
              <a:t>3</a:t>
            </a:fld>
            <a:endParaRPr lang="en-US" dirty="0"/>
          </a:p>
        </p:txBody>
      </p:sp>
      <p:pic>
        <p:nvPicPr>
          <p:cNvPr id="9" name="Picture Placeholder 8" descr="Farm field in golden twilight">
            <a:extLst>
              <a:ext uri="{FF2B5EF4-FFF2-40B4-BE49-F238E27FC236}">
                <a16:creationId xmlns:a16="http://schemas.microsoft.com/office/drawing/2014/main" id="{694057E9-E497-4E15-5AFE-4111D3C9A7D9}"/>
              </a:ext>
            </a:extLst>
          </p:cNvPr>
          <p:cNvPicPr>
            <a:picLocks noGrp="1" noChangeAspect="1"/>
          </p:cNvPicPr>
          <p:nvPr>
            <p:ph type="pic" sz="quarter" idx="13"/>
          </p:nvPr>
        </p:nvPicPr>
        <p:blipFill>
          <a:blip r:embed="rId4"/>
          <a:srcRect t="14858" b="14858"/>
          <a:stretch>
            <a:fillRect/>
          </a:stretch>
        </p:blipFill>
        <p:spPr/>
      </p:pic>
      <p:pic>
        <p:nvPicPr>
          <p:cNvPr id="16" name="Picture 15" descr="Five children playing with electronics">
            <a:extLst>
              <a:ext uri="{FF2B5EF4-FFF2-40B4-BE49-F238E27FC236}">
                <a16:creationId xmlns:a16="http://schemas.microsoft.com/office/drawing/2014/main" id="{4778BB3E-1C60-56BD-3BF0-7F18C1350212}"/>
              </a:ext>
            </a:extLst>
          </p:cNvPr>
          <p:cNvPicPr>
            <a:picLocks noChangeAspect="1"/>
          </p:cNvPicPr>
          <p:nvPr/>
        </p:nvPicPr>
        <p:blipFill>
          <a:blip r:embed="rId5"/>
          <a:stretch>
            <a:fillRect/>
          </a:stretch>
        </p:blipFill>
        <p:spPr>
          <a:xfrm>
            <a:off x="4241800" y="4233673"/>
            <a:ext cx="3782630" cy="2139696"/>
          </a:xfrm>
          <a:prstGeom prst="rect">
            <a:avLst/>
          </a:prstGeom>
        </p:spPr>
      </p:pic>
    </p:spTree>
    <p:extLst>
      <p:ext uri="{BB962C8B-B14F-4D97-AF65-F5344CB8AC3E}">
        <p14:creationId xmlns:p14="http://schemas.microsoft.com/office/powerpoint/2010/main" val="398013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Opportunities – Animal Science</a:t>
            </a:r>
          </a:p>
        </p:txBody>
      </p:sp>
      <p:sp>
        <p:nvSpPr>
          <p:cNvPr id="5" name="Footer Placeholder 4">
            <a:extLst>
              <a:ext uri="{FF2B5EF4-FFF2-40B4-BE49-F238E27FC236}">
                <a16:creationId xmlns:a16="http://schemas.microsoft.com/office/drawing/2014/main" id="{089BEA28-F6E8-4DD1-9A64-07CA2228CCF6}"/>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9B750561-F083-4333-8EC6-B48CC656AE8F}"/>
              </a:ext>
            </a:extLst>
          </p:cNvPr>
          <p:cNvSpPr>
            <a:spLocks noGrp="1"/>
          </p:cNvSpPr>
          <p:nvPr>
            <p:ph type="dt" sz="half" idx="10"/>
          </p:nvPr>
        </p:nvSpPr>
        <p:spPr/>
        <p:txBody>
          <a:bodyPr/>
          <a:lstStyle/>
          <a:p>
            <a:r>
              <a:rPr lang="en-US" dirty="0"/>
              <a:t>20XX</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4</a:t>
            </a:fld>
            <a:endParaRPr lang="en-US" dirty="0"/>
          </a:p>
        </p:txBody>
      </p:sp>
      <p:graphicFrame>
        <p:nvGraphicFramePr>
          <p:cNvPr id="13" name="Content Placeholder 6" descr="Timeline placeholder ">
            <a:extLst>
              <a:ext uri="{FF2B5EF4-FFF2-40B4-BE49-F238E27FC236}">
                <a16:creationId xmlns:a16="http://schemas.microsoft.com/office/drawing/2014/main" id="{36CD7C1F-EB09-4D4A-B747-6E1FD459E5FC}"/>
              </a:ext>
            </a:extLst>
          </p:cNvPr>
          <p:cNvGraphicFramePr>
            <a:graphicFrameLocks noGrp="1"/>
          </p:cNvGraphicFramePr>
          <p:nvPr>
            <p:ph idx="1"/>
            <p:extLst>
              <p:ext uri="{D42A27DB-BD31-4B8C-83A1-F6EECF244321}">
                <p14:modId xmlns:p14="http://schemas.microsoft.com/office/powerpoint/2010/main" val="2737278273"/>
              </p:ext>
            </p:extLst>
          </p:nvPr>
        </p:nvGraphicFramePr>
        <p:xfrm>
          <a:off x="841248"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398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Opportunities – Accounting and Financial Services</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5</a:t>
            </a:fld>
            <a:endParaRPr lang="en-US" dirty="0"/>
          </a:p>
        </p:txBody>
      </p:sp>
      <p:graphicFrame>
        <p:nvGraphicFramePr>
          <p:cNvPr id="13" name="Content Placeholder 6" descr="Timeline placeholder ">
            <a:extLst>
              <a:ext uri="{FF2B5EF4-FFF2-40B4-BE49-F238E27FC236}">
                <a16:creationId xmlns:a16="http://schemas.microsoft.com/office/drawing/2014/main" id="{36CD7C1F-EB09-4D4A-B747-6E1FD459E5FC}"/>
              </a:ext>
            </a:extLst>
          </p:cNvPr>
          <p:cNvGraphicFramePr>
            <a:graphicFrameLocks noGrp="1"/>
          </p:cNvGraphicFramePr>
          <p:nvPr>
            <p:ph idx="1"/>
            <p:extLst>
              <p:ext uri="{D42A27DB-BD31-4B8C-83A1-F6EECF244321}">
                <p14:modId xmlns:p14="http://schemas.microsoft.com/office/powerpoint/2010/main" val="182345246"/>
              </p:ext>
            </p:extLst>
          </p:nvPr>
        </p:nvGraphicFramePr>
        <p:xfrm>
          <a:off x="841248"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79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Opportunities – business Management</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6</a:t>
            </a:fld>
            <a:endParaRPr lang="en-US" dirty="0"/>
          </a:p>
        </p:txBody>
      </p:sp>
      <p:graphicFrame>
        <p:nvGraphicFramePr>
          <p:cNvPr id="13" name="Content Placeholder 6" descr="Timeline placeholder ">
            <a:extLst>
              <a:ext uri="{FF2B5EF4-FFF2-40B4-BE49-F238E27FC236}">
                <a16:creationId xmlns:a16="http://schemas.microsoft.com/office/drawing/2014/main" id="{36CD7C1F-EB09-4D4A-B747-6E1FD459E5FC}"/>
              </a:ext>
            </a:extLst>
          </p:cNvPr>
          <p:cNvGraphicFramePr>
            <a:graphicFrameLocks noGrp="1"/>
          </p:cNvGraphicFramePr>
          <p:nvPr>
            <p:ph idx="1"/>
            <p:extLst>
              <p:ext uri="{D42A27DB-BD31-4B8C-83A1-F6EECF244321}">
                <p14:modId xmlns:p14="http://schemas.microsoft.com/office/powerpoint/2010/main" val="3526993033"/>
              </p:ext>
            </p:extLst>
          </p:nvPr>
        </p:nvGraphicFramePr>
        <p:xfrm>
          <a:off x="841248"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4579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Opportunities – Teaching and Training</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7</a:t>
            </a:fld>
            <a:endParaRPr lang="en-US" dirty="0"/>
          </a:p>
        </p:txBody>
      </p:sp>
      <p:graphicFrame>
        <p:nvGraphicFramePr>
          <p:cNvPr id="13" name="Content Placeholder 6" descr="Timeline placeholder ">
            <a:extLst>
              <a:ext uri="{FF2B5EF4-FFF2-40B4-BE49-F238E27FC236}">
                <a16:creationId xmlns:a16="http://schemas.microsoft.com/office/drawing/2014/main" id="{36CD7C1F-EB09-4D4A-B747-6E1FD459E5FC}"/>
              </a:ext>
            </a:extLst>
          </p:cNvPr>
          <p:cNvGraphicFramePr>
            <a:graphicFrameLocks noGrp="1"/>
          </p:cNvGraphicFramePr>
          <p:nvPr>
            <p:ph idx="1"/>
            <p:extLst>
              <p:ext uri="{D42A27DB-BD31-4B8C-83A1-F6EECF244321}">
                <p14:modId xmlns:p14="http://schemas.microsoft.com/office/powerpoint/2010/main" val="785112606"/>
              </p:ext>
            </p:extLst>
          </p:nvPr>
        </p:nvGraphicFramePr>
        <p:xfrm>
          <a:off x="841248"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61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Opportunities – Healthcare therapeutic</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8</a:t>
            </a:fld>
            <a:endParaRPr lang="en-US" dirty="0"/>
          </a:p>
        </p:txBody>
      </p:sp>
      <p:graphicFrame>
        <p:nvGraphicFramePr>
          <p:cNvPr id="13" name="Content Placeholder 6" descr="Timeline placeholder ">
            <a:extLst>
              <a:ext uri="{FF2B5EF4-FFF2-40B4-BE49-F238E27FC236}">
                <a16:creationId xmlns:a16="http://schemas.microsoft.com/office/drawing/2014/main" id="{36CD7C1F-EB09-4D4A-B747-6E1FD459E5FC}"/>
              </a:ext>
            </a:extLst>
          </p:cNvPr>
          <p:cNvGraphicFramePr>
            <a:graphicFrameLocks noGrp="1"/>
          </p:cNvGraphicFramePr>
          <p:nvPr>
            <p:ph idx="1"/>
            <p:extLst>
              <p:ext uri="{D42A27DB-BD31-4B8C-83A1-F6EECF244321}">
                <p14:modId xmlns:p14="http://schemas.microsoft.com/office/powerpoint/2010/main" val="3470207101"/>
              </p:ext>
            </p:extLst>
          </p:nvPr>
        </p:nvGraphicFramePr>
        <p:xfrm>
          <a:off x="841248"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802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1C6D-2105-499D-AAC9-8AA51C7BCD1C}"/>
              </a:ext>
            </a:extLst>
          </p:cNvPr>
          <p:cNvSpPr>
            <a:spLocks noGrp="1"/>
          </p:cNvSpPr>
          <p:nvPr>
            <p:ph type="title"/>
          </p:nvPr>
        </p:nvSpPr>
        <p:spPr>
          <a:xfrm>
            <a:off x="581193" y="729658"/>
            <a:ext cx="11029616" cy="988332"/>
          </a:xfrm>
        </p:spPr>
        <p:txBody>
          <a:bodyPr/>
          <a:lstStyle/>
          <a:p>
            <a:r>
              <a:rPr lang="en-US" dirty="0"/>
              <a:t>Integrating into the classroom</a:t>
            </a:r>
          </a:p>
        </p:txBody>
      </p:sp>
      <p:sp>
        <p:nvSpPr>
          <p:cNvPr id="3" name="Text Placeholder 2">
            <a:extLst>
              <a:ext uri="{FF2B5EF4-FFF2-40B4-BE49-F238E27FC236}">
                <a16:creationId xmlns:a16="http://schemas.microsoft.com/office/drawing/2014/main" id="{A66E3F61-BE12-4984-92C8-2D390FC81C5A}"/>
              </a:ext>
            </a:extLst>
          </p:cNvPr>
          <p:cNvSpPr>
            <a:spLocks noGrp="1"/>
          </p:cNvSpPr>
          <p:nvPr>
            <p:ph type="body" idx="1"/>
          </p:nvPr>
        </p:nvSpPr>
        <p:spPr>
          <a:xfrm>
            <a:off x="581191" y="2250891"/>
            <a:ext cx="3200400" cy="557784"/>
          </a:xfrm>
        </p:spPr>
        <p:txBody>
          <a:bodyPr/>
          <a:lstStyle/>
          <a:p>
            <a:r>
              <a:rPr lang="en-US" dirty="0"/>
              <a:t>Documentation</a:t>
            </a:r>
          </a:p>
        </p:txBody>
      </p:sp>
      <p:sp>
        <p:nvSpPr>
          <p:cNvPr id="4" name="Content Placeholder 3">
            <a:extLst>
              <a:ext uri="{FF2B5EF4-FFF2-40B4-BE49-F238E27FC236}">
                <a16:creationId xmlns:a16="http://schemas.microsoft.com/office/drawing/2014/main" id="{B74F0951-7481-4639-9C9D-3D4F73328068}"/>
              </a:ext>
            </a:extLst>
          </p:cNvPr>
          <p:cNvSpPr>
            <a:spLocks noGrp="1"/>
          </p:cNvSpPr>
          <p:nvPr>
            <p:ph sz="half" idx="2"/>
          </p:nvPr>
        </p:nvSpPr>
        <p:spPr>
          <a:xfrm>
            <a:off x="581194" y="2926052"/>
            <a:ext cx="3200400" cy="2934999"/>
          </a:xfrm>
        </p:spPr>
        <p:txBody>
          <a:bodyPr>
            <a:normAutofit/>
          </a:bodyPr>
          <a:lstStyle/>
          <a:p>
            <a:pPr lvl="0"/>
            <a:r>
              <a:rPr lang="en-US" dirty="0"/>
              <a:t>CTE teachers of each pathway will create a tracking document for each student to complete each semester with integrated work- based learning hours</a:t>
            </a:r>
          </a:p>
          <a:p>
            <a:pPr lvl="0"/>
            <a:r>
              <a:rPr lang="en-US" dirty="0"/>
              <a:t>Students will document and reflect on experiences throughout each semester</a:t>
            </a:r>
          </a:p>
        </p:txBody>
      </p:sp>
      <p:sp>
        <p:nvSpPr>
          <p:cNvPr id="5" name="Text Placeholder 4">
            <a:extLst>
              <a:ext uri="{FF2B5EF4-FFF2-40B4-BE49-F238E27FC236}">
                <a16:creationId xmlns:a16="http://schemas.microsoft.com/office/drawing/2014/main" id="{7C46BAE5-62C6-45E6-AE3B-F2C878DE791C}"/>
              </a:ext>
            </a:extLst>
          </p:cNvPr>
          <p:cNvSpPr>
            <a:spLocks noGrp="1"/>
          </p:cNvSpPr>
          <p:nvPr>
            <p:ph type="body" sz="quarter" idx="3"/>
          </p:nvPr>
        </p:nvSpPr>
        <p:spPr>
          <a:xfrm>
            <a:off x="4412343" y="2250891"/>
            <a:ext cx="3200400" cy="553373"/>
          </a:xfrm>
        </p:spPr>
        <p:txBody>
          <a:bodyPr/>
          <a:lstStyle/>
          <a:p>
            <a:r>
              <a:rPr lang="en-US" dirty="0"/>
              <a:t>Partnerships</a:t>
            </a:r>
          </a:p>
        </p:txBody>
      </p:sp>
      <p:sp>
        <p:nvSpPr>
          <p:cNvPr id="6" name="Content Placeholder 5">
            <a:extLst>
              <a:ext uri="{FF2B5EF4-FFF2-40B4-BE49-F238E27FC236}">
                <a16:creationId xmlns:a16="http://schemas.microsoft.com/office/drawing/2014/main" id="{DFC1B606-1E53-4BEB-BB22-45DEDA24E343}"/>
              </a:ext>
            </a:extLst>
          </p:cNvPr>
          <p:cNvSpPr>
            <a:spLocks noGrp="1"/>
          </p:cNvSpPr>
          <p:nvPr>
            <p:ph sz="quarter" idx="4"/>
          </p:nvPr>
        </p:nvSpPr>
        <p:spPr>
          <a:xfrm>
            <a:off x="4412341" y="2926051"/>
            <a:ext cx="3200400" cy="2934999"/>
          </a:xfrm>
        </p:spPr>
        <p:txBody>
          <a:bodyPr/>
          <a:lstStyle/>
          <a:p>
            <a:r>
              <a:rPr lang="en-US" dirty="0"/>
              <a:t>CTE teachers and O’Donnell ISD will evaluate progress of students each semester and adjust system as needed. </a:t>
            </a:r>
          </a:p>
          <a:p>
            <a:r>
              <a:rPr lang="en-US" dirty="0"/>
              <a:t>The Work Based learning experiences will be tied to the classroom instruction and will integrate into the grading system.</a:t>
            </a:r>
          </a:p>
        </p:txBody>
      </p:sp>
      <p:sp>
        <p:nvSpPr>
          <p:cNvPr id="7" name="Text Placeholder 6">
            <a:extLst>
              <a:ext uri="{FF2B5EF4-FFF2-40B4-BE49-F238E27FC236}">
                <a16:creationId xmlns:a16="http://schemas.microsoft.com/office/drawing/2014/main" id="{076A29D4-190B-46E6-ADC4-18C7FEA91AF4}"/>
              </a:ext>
            </a:extLst>
          </p:cNvPr>
          <p:cNvSpPr>
            <a:spLocks noGrp="1"/>
          </p:cNvSpPr>
          <p:nvPr>
            <p:ph type="body" sz="quarter" idx="13"/>
          </p:nvPr>
        </p:nvSpPr>
        <p:spPr>
          <a:xfrm>
            <a:off x="8243499" y="2250891"/>
            <a:ext cx="3200400" cy="553373"/>
          </a:xfrm>
        </p:spPr>
        <p:txBody>
          <a:bodyPr/>
          <a:lstStyle/>
          <a:p>
            <a:r>
              <a:rPr lang="en-US" dirty="0"/>
              <a:t>Evaluation</a:t>
            </a:r>
          </a:p>
        </p:txBody>
      </p:sp>
      <p:sp>
        <p:nvSpPr>
          <p:cNvPr id="8" name="Content Placeholder 7">
            <a:extLst>
              <a:ext uri="{FF2B5EF4-FFF2-40B4-BE49-F238E27FC236}">
                <a16:creationId xmlns:a16="http://schemas.microsoft.com/office/drawing/2014/main" id="{4FC948D5-69A8-4B5A-9607-64D0F8DA7F5E}"/>
              </a:ext>
            </a:extLst>
          </p:cNvPr>
          <p:cNvSpPr>
            <a:spLocks noGrp="1"/>
          </p:cNvSpPr>
          <p:nvPr>
            <p:ph sz="quarter" idx="14"/>
          </p:nvPr>
        </p:nvSpPr>
        <p:spPr>
          <a:xfrm>
            <a:off x="8243497" y="2926051"/>
            <a:ext cx="3200400" cy="2934999"/>
          </a:xfrm>
        </p:spPr>
        <p:txBody>
          <a:bodyPr>
            <a:normAutofit fontScale="92500" lnSpcReduction="20000"/>
          </a:bodyPr>
          <a:lstStyle/>
          <a:p>
            <a:r>
              <a:rPr lang="en-US" dirty="0"/>
              <a:t>The PTECH work based learning processes, documentation and partnerships will be revisited and evaluated each summer.  Outreach for more partners will be ongoing</a:t>
            </a:r>
          </a:p>
          <a:p>
            <a:r>
              <a:rPr lang="en-US" dirty="0"/>
              <a:t>Students will be expected to respect and demonstrate work related requirements throughout all work based experiences</a:t>
            </a:r>
          </a:p>
        </p:txBody>
      </p:sp>
      <p:sp>
        <p:nvSpPr>
          <p:cNvPr id="11" name="Slide Number Placeholder 10">
            <a:extLst>
              <a:ext uri="{FF2B5EF4-FFF2-40B4-BE49-F238E27FC236}">
                <a16:creationId xmlns:a16="http://schemas.microsoft.com/office/drawing/2014/main" id="{02C172DF-96EA-4F88-908B-161810E45408}"/>
              </a:ext>
            </a:extLst>
          </p:cNvPr>
          <p:cNvSpPr>
            <a:spLocks noGrp="1"/>
          </p:cNvSpPr>
          <p:nvPr>
            <p:ph type="sldNum" sz="quarter" idx="12"/>
          </p:nvPr>
        </p:nvSpPr>
        <p:spPr>
          <a:xfrm>
            <a:off x="10558300" y="6423914"/>
            <a:ext cx="1052510" cy="365125"/>
          </a:xfrm>
        </p:spPr>
        <p:txBody>
          <a:bodyPr/>
          <a:lstStyle/>
          <a:p>
            <a:fld id="{3A98EE3D-8CD1-4C3F-BD1C-C98C9596463C}" type="slidenum">
              <a:rPr lang="en-US" smtClean="0"/>
              <a:pPr/>
              <a:t>9</a:t>
            </a:fld>
            <a:endParaRPr lang="en-US" dirty="0"/>
          </a:p>
        </p:txBody>
      </p:sp>
    </p:spTree>
    <p:extLst>
      <p:ext uri="{BB962C8B-B14F-4D97-AF65-F5344CB8AC3E}">
        <p14:creationId xmlns:p14="http://schemas.microsoft.com/office/powerpoint/2010/main" val="3305518317"/>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_Win32_JB_SL_v2.potx" id="{1C1B9226-0BCF-4F11-8C9C-4780CC1ABB3B}" vid="{6B91BC45-CF1E-4756-9009-7BE00F9B25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333985-6DEC-4BB6-B360-FFFEFA02249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470C9DA-ADC8-49D9-B223-6D54C6FB7BE0}">
  <ds:schemaRefs>
    <ds:schemaRef ds:uri="http://schemas.microsoft.com/sharepoint/v3/contenttype/forms"/>
  </ds:schemaRefs>
</ds:datastoreItem>
</file>

<file path=customXml/itemProps3.xml><?xml version="1.0" encoding="utf-8"?>
<ds:datastoreItem xmlns:ds="http://schemas.openxmlformats.org/officeDocument/2006/customXml" ds:itemID="{54608ECE-840A-4514-AD05-0950FC5D3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Dividend design</Template>
  <TotalTime>64</TotalTime>
  <Words>678</Words>
  <Application>Microsoft Office PowerPoint</Application>
  <PresentationFormat>Widescreen</PresentationFormat>
  <Paragraphs>97</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Gill Sans MT</vt:lpstr>
      <vt:lpstr>Wingdings 2</vt:lpstr>
      <vt:lpstr>DividendVTI</vt:lpstr>
      <vt:lpstr>Work Based Learning Opportunities</vt:lpstr>
      <vt:lpstr>Pathways </vt:lpstr>
      <vt:lpstr>Work based Experiences</vt:lpstr>
      <vt:lpstr>Opportunities – Animal Science</vt:lpstr>
      <vt:lpstr>Opportunities – Accounting and Financial Services</vt:lpstr>
      <vt:lpstr>Opportunities – business Management</vt:lpstr>
      <vt:lpstr>Opportunities – Teaching and Training</vt:lpstr>
      <vt:lpstr>Opportunities – Healthcare therapeutic</vt:lpstr>
      <vt:lpstr>Integrating into the classroom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Based Learning Opportunities</dc:title>
  <dc:creator>Cathy Palmer</dc:creator>
  <cp:lastModifiedBy>Cathy Palmer</cp:lastModifiedBy>
  <cp:revision>2</cp:revision>
  <dcterms:created xsi:type="dcterms:W3CDTF">2023-04-21T19:08:17Z</dcterms:created>
  <dcterms:modified xsi:type="dcterms:W3CDTF">2023-04-21T20:12:33Z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